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Default Extension="docx" ContentType="application/vnd.openxmlformats-officedocument.wordprocessingml.document"/>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Default Extension="wdp" ContentType="image/vnd.ms-photo"/>
  <Default Extension="vml" ContentType="application/vnd.openxmlformats-officedocument.vmlDrawi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sldIdLst>
    <p:sldId id="512" r:id="rId2"/>
    <p:sldId id="482" r:id="rId3"/>
    <p:sldId id="365" r:id="rId4"/>
    <p:sldId id="366" r:id="rId5"/>
    <p:sldId id="370" r:id="rId6"/>
    <p:sldId id="483" r:id="rId7"/>
    <p:sldId id="515" r:id="rId8"/>
    <p:sldId id="484" r:id="rId9"/>
    <p:sldId id="486" r:id="rId10"/>
    <p:sldId id="485" r:id="rId11"/>
    <p:sldId id="487" r:id="rId12"/>
    <p:sldId id="488" r:id="rId13"/>
    <p:sldId id="490" r:id="rId14"/>
    <p:sldId id="516" r:id="rId15"/>
    <p:sldId id="517" r:id="rId16"/>
    <p:sldId id="481" r:id="rId17"/>
    <p:sldId id="491" r:id="rId18"/>
    <p:sldId id="518" r:id="rId19"/>
    <p:sldId id="520" r:id="rId20"/>
    <p:sldId id="521" r:id="rId21"/>
    <p:sldId id="522" r:id="rId22"/>
    <p:sldId id="519" r:id="rId23"/>
    <p:sldId id="526" r:id="rId24"/>
    <p:sldId id="527" r:id="rId25"/>
    <p:sldId id="471" r:id="rId26"/>
    <p:sldId id="495" r:id="rId27"/>
    <p:sldId id="500" r:id="rId28"/>
    <p:sldId id="496" r:id="rId29"/>
    <p:sldId id="528" r:id="rId30"/>
    <p:sldId id="529" r:id="rId31"/>
    <p:sldId id="530" r:id="rId32"/>
    <p:sldId id="532" r:id="rId33"/>
    <p:sldId id="373" r:id="rId34"/>
    <p:sldId id="533" r:id="rId35"/>
    <p:sldId id="396" r:id="rId36"/>
    <p:sldId id="514" r:id="rId37"/>
    <p:sldId id="398" r:id="rId38"/>
    <p:sldId id="534" r:id="rId39"/>
    <p:sldId id="399" r:id="rId40"/>
    <p:sldId id="535" r:id="rId41"/>
    <p:sldId id="400" r:id="rId42"/>
    <p:sldId id="504" r:id="rId43"/>
    <p:sldId id="401" r:id="rId44"/>
    <p:sldId id="536" r:id="rId45"/>
    <p:sldId id="402" r:id="rId46"/>
    <p:sldId id="537" r:id="rId47"/>
    <p:sldId id="403" r:id="rId48"/>
    <p:sldId id="506" r:id="rId49"/>
    <p:sldId id="404" r:id="rId50"/>
    <p:sldId id="507" r:id="rId51"/>
    <p:sldId id="405" r:id="rId52"/>
    <p:sldId id="508" r:id="rId53"/>
    <p:sldId id="411" r:id="rId54"/>
    <p:sldId id="510" r:id="rId55"/>
    <p:sldId id="538" r:id="rId56"/>
    <p:sldId id="539" r:id="rId57"/>
    <p:sldId id="414" r:id="rId58"/>
    <p:sldId id="540" r:id="rId59"/>
    <p:sldId id="542" r:id="rId60"/>
    <p:sldId id="543" r:id="rId61"/>
  </p:sldIdLst>
  <p:sldSz cx="9144000" cy="5143500" type="screen16x9"/>
  <p:notesSz cx="6858000" cy="9144000"/>
  <p:defaultText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CC"/>
    <a:srgbClr val="0000FF"/>
    <a:srgbClr val="0066FF"/>
    <a:srgbClr val="DBEEF4"/>
    <a:srgbClr val="F79646"/>
    <a:srgbClr val="E46C0A"/>
    <a:srgbClr val="6DAA2D"/>
    <a:srgbClr val="7F7F7F"/>
    <a:srgbClr val="F68426"/>
    <a:srgbClr val="FF99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76" autoAdjust="0"/>
    <p:restoredTop sz="94660"/>
  </p:normalViewPr>
  <p:slideViewPr>
    <p:cSldViewPr>
      <p:cViewPr>
        <p:scale>
          <a:sx n="100" d="100"/>
          <a:sy n="100" d="100"/>
        </p:scale>
        <p:origin x="-666" y="-102"/>
      </p:cViewPr>
      <p:guideLst>
        <p:guide orient="horz" pos="1620"/>
        <p:guide pos="2881"/>
      </p:guideLst>
    </p:cSldViewPr>
  </p:slideViewPr>
  <p:notesTextViewPr>
    <p:cViewPr>
      <p:scale>
        <a:sx n="100" d="100"/>
        <a:sy n="100" d="100"/>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image" Target="../media/image5.emf"/><Relationship Id="rId4" Type="http://schemas.openxmlformats.org/officeDocument/2006/relationships/image" Target="../media/image8.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image" Target="../media/image44.emf"/><Relationship Id="rId5" Type="http://schemas.openxmlformats.org/officeDocument/2006/relationships/image" Target="../media/image48.emf"/><Relationship Id="rId4" Type="http://schemas.openxmlformats.org/officeDocument/2006/relationships/image" Target="../media/image47.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image" Target="../media/image50.e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image" Target="../media/image52.emf"/><Relationship Id="rId4" Type="http://schemas.openxmlformats.org/officeDocument/2006/relationships/image" Target="../media/image55.e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image" Target="../media/image56.emf"/><Relationship Id="rId4" Type="http://schemas.openxmlformats.org/officeDocument/2006/relationships/image" Target="../media/image59.e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image" Target="../media/image6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image" Target="../media/image63.emf"/><Relationship Id="rId4" Type="http://schemas.openxmlformats.org/officeDocument/2006/relationships/image" Target="../media/image66.emf"/></Relationships>
</file>

<file path=ppt/drawings/_rels/vmlDrawing17.v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image" Target="../media/image67.emf"/><Relationship Id="rId4" Type="http://schemas.openxmlformats.org/officeDocument/2006/relationships/image" Target="../media/image70.e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image" Target="../media/image72.emf"/><Relationship Id="rId4" Type="http://schemas.openxmlformats.org/officeDocument/2006/relationships/image" Target="../media/image75.e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image" Target="../media/image7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image" Target="../media/image80.emf"/><Relationship Id="rId1" Type="http://schemas.openxmlformats.org/officeDocument/2006/relationships/image" Target="../media/image79.emf"/><Relationship Id="rId5" Type="http://schemas.openxmlformats.org/officeDocument/2006/relationships/image" Target="../media/image83.emf"/><Relationship Id="rId4" Type="http://schemas.openxmlformats.org/officeDocument/2006/relationships/image" Target="../media/image82.e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87.emf"/><Relationship Id="rId7" Type="http://schemas.openxmlformats.org/officeDocument/2006/relationships/image" Target="../media/image91.emf"/><Relationship Id="rId2" Type="http://schemas.openxmlformats.org/officeDocument/2006/relationships/image" Target="../media/image86.emf"/><Relationship Id="rId1" Type="http://schemas.openxmlformats.org/officeDocument/2006/relationships/image" Target="../media/image85.emf"/><Relationship Id="rId6" Type="http://schemas.openxmlformats.org/officeDocument/2006/relationships/image" Target="../media/image90.emf"/><Relationship Id="rId5" Type="http://schemas.openxmlformats.org/officeDocument/2006/relationships/image" Target="../media/image89.emf"/><Relationship Id="rId4" Type="http://schemas.openxmlformats.org/officeDocument/2006/relationships/image" Target="../media/image88.e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93.emf"/><Relationship Id="rId1" Type="http://schemas.openxmlformats.org/officeDocument/2006/relationships/image" Target="../media/image92.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95.emf"/><Relationship Id="rId1" Type="http://schemas.openxmlformats.org/officeDocument/2006/relationships/image" Target="../media/image94.emf"/></Relationships>
</file>

<file path=ppt/drawings/_rels/vmlDrawing24.v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image" Target="../media/image97.emf"/><Relationship Id="rId1" Type="http://schemas.openxmlformats.org/officeDocument/2006/relationships/image" Target="../media/image96.emf"/><Relationship Id="rId4" Type="http://schemas.openxmlformats.org/officeDocument/2006/relationships/image" Target="../media/image99.e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101.emf"/><Relationship Id="rId1" Type="http://schemas.openxmlformats.org/officeDocument/2006/relationships/image" Target="../media/image100.emf"/><Relationship Id="rId5" Type="http://schemas.openxmlformats.org/officeDocument/2006/relationships/image" Target="../media/image104.emf"/><Relationship Id="rId4" Type="http://schemas.openxmlformats.org/officeDocument/2006/relationships/image" Target="../media/image103.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107.emf"/><Relationship Id="rId2" Type="http://schemas.openxmlformats.org/officeDocument/2006/relationships/image" Target="../media/image106.emf"/><Relationship Id="rId1" Type="http://schemas.openxmlformats.org/officeDocument/2006/relationships/image" Target="../media/image105.emf"/><Relationship Id="rId5" Type="http://schemas.openxmlformats.org/officeDocument/2006/relationships/image" Target="../media/image109.emf"/><Relationship Id="rId4" Type="http://schemas.openxmlformats.org/officeDocument/2006/relationships/image" Target="../media/image108.emf"/></Relationships>
</file>

<file path=ppt/drawings/_rels/vmlDrawing27.vml.rels><?xml version="1.0" encoding="UTF-8" standalone="yes"?>
<Relationships xmlns="http://schemas.openxmlformats.org/package/2006/relationships"><Relationship Id="rId2" Type="http://schemas.openxmlformats.org/officeDocument/2006/relationships/image" Target="../media/image111.emf"/><Relationship Id="rId1" Type="http://schemas.openxmlformats.org/officeDocument/2006/relationships/image" Target="../media/image110.e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115.emf"/><Relationship Id="rId2" Type="http://schemas.openxmlformats.org/officeDocument/2006/relationships/image" Target="../media/image114.emf"/><Relationship Id="rId1" Type="http://schemas.openxmlformats.org/officeDocument/2006/relationships/image" Target="../media/image113.emf"/></Relationships>
</file>

<file path=ppt/drawings/_rels/vmlDrawing29.vml.rels><?xml version="1.0" encoding="UTF-8" standalone="yes"?>
<Relationships xmlns="http://schemas.openxmlformats.org/package/2006/relationships"><Relationship Id="rId2" Type="http://schemas.openxmlformats.org/officeDocument/2006/relationships/image" Target="../media/image117.emf"/><Relationship Id="rId1" Type="http://schemas.openxmlformats.org/officeDocument/2006/relationships/image" Target="../media/image116.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image" Target="../media/image13.emf"/><Relationship Id="rId5" Type="http://schemas.openxmlformats.org/officeDocument/2006/relationships/image" Target="../media/image17.emf"/><Relationship Id="rId4" Type="http://schemas.openxmlformats.org/officeDocument/2006/relationships/image" Target="../media/image16.emf"/></Relationships>
</file>

<file path=ppt/drawings/_rels/vmlDrawing30.vml.rels><?xml version="1.0" encoding="UTF-8" standalone="yes"?>
<Relationships xmlns="http://schemas.openxmlformats.org/package/2006/relationships"><Relationship Id="rId3" Type="http://schemas.openxmlformats.org/officeDocument/2006/relationships/image" Target="../media/image120.emf"/><Relationship Id="rId2" Type="http://schemas.openxmlformats.org/officeDocument/2006/relationships/image" Target="../media/image119.emf"/><Relationship Id="rId1" Type="http://schemas.openxmlformats.org/officeDocument/2006/relationships/image" Target="../media/image118.emf"/></Relationships>
</file>

<file path=ppt/drawings/_rels/vmlDrawing31.vml.rels><?xml version="1.0" encoding="UTF-8" standalone="yes"?>
<Relationships xmlns="http://schemas.openxmlformats.org/package/2006/relationships"><Relationship Id="rId3" Type="http://schemas.openxmlformats.org/officeDocument/2006/relationships/image" Target="../media/image123.emf"/><Relationship Id="rId2" Type="http://schemas.openxmlformats.org/officeDocument/2006/relationships/image" Target="../media/image122.emf"/><Relationship Id="rId1" Type="http://schemas.openxmlformats.org/officeDocument/2006/relationships/image" Target="../media/image121.emf"/></Relationships>
</file>

<file path=ppt/drawings/_rels/vmlDrawing32.vml.rels><?xml version="1.0" encoding="UTF-8" standalone="yes"?>
<Relationships xmlns="http://schemas.openxmlformats.org/package/2006/relationships"><Relationship Id="rId2" Type="http://schemas.openxmlformats.org/officeDocument/2006/relationships/image" Target="../media/image125.emf"/><Relationship Id="rId1" Type="http://schemas.openxmlformats.org/officeDocument/2006/relationships/image" Target="../media/image124.emf"/></Relationships>
</file>

<file path=ppt/drawings/_rels/vmlDrawing33.vml.rels><?xml version="1.0" encoding="UTF-8" standalone="yes"?>
<Relationships xmlns="http://schemas.openxmlformats.org/package/2006/relationships"><Relationship Id="rId3" Type="http://schemas.openxmlformats.org/officeDocument/2006/relationships/image" Target="../media/image129.emf"/><Relationship Id="rId2" Type="http://schemas.openxmlformats.org/officeDocument/2006/relationships/image" Target="../media/image128.emf"/><Relationship Id="rId1" Type="http://schemas.openxmlformats.org/officeDocument/2006/relationships/image" Target="../media/image127.emf"/><Relationship Id="rId4" Type="http://schemas.openxmlformats.org/officeDocument/2006/relationships/image" Target="../media/image130.emf"/></Relationships>
</file>

<file path=ppt/drawings/_rels/vmlDrawing34.vml.rels><?xml version="1.0" encoding="UTF-8" standalone="yes"?>
<Relationships xmlns="http://schemas.openxmlformats.org/package/2006/relationships"><Relationship Id="rId3" Type="http://schemas.openxmlformats.org/officeDocument/2006/relationships/image" Target="../media/image134.emf"/><Relationship Id="rId2" Type="http://schemas.openxmlformats.org/officeDocument/2006/relationships/image" Target="../media/image133.emf"/><Relationship Id="rId1" Type="http://schemas.openxmlformats.org/officeDocument/2006/relationships/image" Target="../media/image132.emf"/><Relationship Id="rId5" Type="http://schemas.openxmlformats.org/officeDocument/2006/relationships/image" Target="../media/image136.emf"/><Relationship Id="rId4" Type="http://schemas.openxmlformats.org/officeDocument/2006/relationships/image" Target="../media/image135.emf"/></Relationships>
</file>

<file path=ppt/drawings/_rels/vmlDrawing35.vml.rels><?xml version="1.0" encoding="UTF-8" standalone="yes"?>
<Relationships xmlns="http://schemas.openxmlformats.org/package/2006/relationships"><Relationship Id="rId3" Type="http://schemas.openxmlformats.org/officeDocument/2006/relationships/image" Target="../media/image139.emf"/><Relationship Id="rId2" Type="http://schemas.openxmlformats.org/officeDocument/2006/relationships/image" Target="../media/image138.emf"/><Relationship Id="rId1" Type="http://schemas.openxmlformats.org/officeDocument/2006/relationships/image" Target="../media/image137.emf"/></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141.emf"/><Relationship Id="rId1" Type="http://schemas.openxmlformats.org/officeDocument/2006/relationships/image" Target="../media/image140.emf"/></Relationships>
</file>

<file path=ppt/drawings/_rels/vmlDrawing37.vml.rels><?xml version="1.0" encoding="UTF-8" standalone="yes"?>
<Relationships xmlns="http://schemas.openxmlformats.org/package/2006/relationships"><Relationship Id="rId3" Type="http://schemas.openxmlformats.org/officeDocument/2006/relationships/image" Target="../media/image145.emf"/><Relationship Id="rId2" Type="http://schemas.openxmlformats.org/officeDocument/2006/relationships/image" Target="../media/image144.emf"/><Relationship Id="rId1" Type="http://schemas.openxmlformats.org/officeDocument/2006/relationships/image" Target="../media/image143.emf"/></Relationships>
</file>

<file path=ppt/drawings/_rels/vmlDrawing38.vml.rels><?xml version="1.0" encoding="UTF-8" standalone="yes"?>
<Relationships xmlns="http://schemas.openxmlformats.org/package/2006/relationships"><Relationship Id="rId2" Type="http://schemas.openxmlformats.org/officeDocument/2006/relationships/image" Target="../media/image147.emf"/><Relationship Id="rId1" Type="http://schemas.openxmlformats.org/officeDocument/2006/relationships/image" Target="../media/image146.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48.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0.emf"/><Relationship Id="rId7" Type="http://schemas.openxmlformats.org/officeDocument/2006/relationships/image" Target="../media/image24.emf"/><Relationship Id="rId2" Type="http://schemas.openxmlformats.org/officeDocument/2006/relationships/image" Target="../media/image19.emf"/><Relationship Id="rId1" Type="http://schemas.openxmlformats.org/officeDocument/2006/relationships/image" Target="../media/image18.emf"/><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drawings/_rels/vmlDrawing40.vml.rels><?xml version="1.0" encoding="UTF-8" standalone="yes"?>
<Relationships xmlns="http://schemas.openxmlformats.org/package/2006/relationships"><Relationship Id="rId3" Type="http://schemas.openxmlformats.org/officeDocument/2006/relationships/image" Target="../media/image151.emf"/><Relationship Id="rId2" Type="http://schemas.openxmlformats.org/officeDocument/2006/relationships/image" Target="../media/image150.emf"/><Relationship Id="rId1" Type="http://schemas.openxmlformats.org/officeDocument/2006/relationships/image" Target="../media/image149.emf"/><Relationship Id="rId4" Type="http://schemas.openxmlformats.org/officeDocument/2006/relationships/image" Target="../media/image152.emf"/></Relationships>
</file>

<file path=ppt/drawings/_rels/vmlDrawing41.vml.rels><?xml version="1.0" encoding="UTF-8" standalone="yes"?>
<Relationships xmlns="http://schemas.openxmlformats.org/package/2006/relationships"><Relationship Id="rId3" Type="http://schemas.openxmlformats.org/officeDocument/2006/relationships/image" Target="../media/image156.emf"/><Relationship Id="rId2" Type="http://schemas.openxmlformats.org/officeDocument/2006/relationships/image" Target="../media/image155.emf"/><Relationship Id="rId1" Type="http://schemas.openxmlformats.org/officeDocument/2006/relationships/image" Target="../media/image154.emf"/></Relationships>
</file>

<file path=ppt/drawings/_rels/vmlDrawing42.vml.rels><?xml version="1.0" encoding="UTF-8" standalone="yes"?>
<Relationships xmlns="http://schemas.openxmlformats.org/package/2006/relationships"><Relationship Id="rId3" Type="http://schemas.openxmlformats.org/officeDocument/2006/relationships/image" Target="../media/image159.emf"/><Relationship Id="rId2" Type="http://schemas.openxmlformats.org/officeDocument/2006/relationships/image" Target="../media/image158.emf"/><Relationship Id="rId1" Type="http://schemas.openxmlformats.org/officeDocument/2006/relationships/image" Target="../media/image157.emf"/><Relationship Id="rId4" Type="http://schemas.openxmlformats.org/officeDocument/2006/relationships/image" Target="../media/image160.emf"/></Relationships>
</file>

<file path=ppt/drawings/_rels/vmlDrawing43.vml.rels><?xml version="1.0" encoding="UTF-8" standalone="yes"?>
<Relationships xmlns="http://schemas.openxmlformats.org/package/2006/relationships"><Relationship Id="rId3" Type="http://schemas.openxmlformats.org/officeDocument/2006/relationships/image" Target="../media/image163.emf"/><Relationship Id="rId2" Type="http://schemas.openxmlformats.org/officeDocument/2006/relationships/image" Target="../media/image162.emf"/><Relationship Id="rId1" Type="http://schemas.openxmlformats.org/officeDocument/2006/relationships/image" Target="../media/image161.emf"/><Relationship Id="rId4" Type="http://schemas.openxmlformats.org/officeDocument/2006/relationships/image" Target="../media/image164.emf"/></Relationships>
</file>

<file path=ppt/drawings/_rels/vmlDrawing44.vml.rels><?xml version="1.0" encoding="UTF-8" standalone="yes"?>
<Relationships xmlns="http://schemas.openxmlformats.org/package/2006/relationships"><Relationship Id="rId3" Type="http://schemas.openxmlformats.org/officeDocument/2006/relationships/image" Target="../media/image167.emf"/><Relationship Id="rId2" Type="http://schemas.openxmlformats.org/officeDocument/2006/relationships/image" Target="../media/image166.emf"/><Relationship Id="rId1" Type="http://schemas.openxmlformats.org/officeDocument/2006/relationships/image" Target="../media/image165.emf"/></Relationships>
</file>

<file path=ppt/drawings/_rels/vmlDrawing45.vml.rels><?xml version="1.0" encoding="UTF-8" standalone="yes"?>
<Relationships xmlns="http://schemas.openxmlformats.org/package/2006/relationships"><Relationship Id="rId2" Type="http://schemas.openxmlformats.org/officeDocument/2006/relationships/image" Target="../media/image170.emf"/><Relationship Id="rId1" Type="http://schemas.openxmlformats.org/officeDocument/2006/relationships/image" Target="../media/image169.emf"/></Relationships>
</file>

<file path=ppt/drawings/_rels/vmlDrawing46.vml.rels><?xml version="1.0" encoding="UTF-8" standalone="yes"?>
<Relationships xmlns="http://schemas.openxmlformats.org/package/2006/relationships"><Relationship Id="rId3" Type="http://schemas.openxmlformats.org/officeDocument/2006/relationships/image" Target="../media/image173.emf"/><Relationship Id="rId2" Type="http://schemas.openxmlformats.org/officeDocument/2006/relationships/image" Target="../media/image172.emf"/><Relationship Id="rId1" Type="http://schemas.openxmlformats.org/officeDocument/2006/relationships/image" Target="../media/image171.emf"/><Relationship Id="rId5" Type="http://schemas.openxmlformats.org/officeDocument/2006/relationships/image" Target="../media/image175.emf"/><Relationship Id="rId4" Type="http://schemas.openxmlformats.org/officeDocument/2006/relationships/image" Target="../media/image174.emf"/></Relationships>
</file>

<file path=ppt/drawings/_rels/vmlDrawing47.vml.rels><?xml version="1.0" encoding="UTF-8" standalone="yes"?>
<Relationships xmlns="http://schemas.openxmlformats.org/package/2006/relationships"><Relationship Id="rId3" Type="http://schemas.openxmlformats.org/officeDocument/2006/relationships/image" Target="../media/image178.emf"/><Relationship Id="rId2" Type="http://schemas.openxmlformats.org/officeDocument/2006/relationships/image" Target="../media/image177.emf"/><Relationship Id="rId1" Type="http://schemas.openxmlformats.org/officeDocument/2006/relationships/image" Target="../media/image176.emf"/><Relationship Id="rId5" Type="http://schemas.openxmlformats.org/officeDocument/2006/relationships/image" Target="../media/image180.emf"/><Relationship Id="rId4" Type="http://schemas.openxmlformats.org/officeDocument/2006/relationships/image" Target="../media/image179.emf"/></Relationships>
</file>

<file path=ppt/drawings/_rels/vmlDrawing48.vml.rels><?xml version="1.0" encoding="UTF-8" standalone="yes"?>
<Relationships xmlns="http://schemas.openxmlformats.org/package/2006/relationships"><Relationship Id="rId3" Type="http://schemas.openxmlformats.org/officeDocument/2006/relationships/image" Target="../media/image183.emf"/><Relationship Id="rId2" Type="http://schemas.openxmlformats.org/officeDocument/2006/relationships/image" Target="../media/image182.emf"/><Relationship Id="rId1" Type="http://schemas.openxmlformats.org/officeDocument/2006/relationships/image" Target="../media/image181.emf"/><Relationship Id="rId4" Type="http://schemas.openxmlformats.org/officeDocument/2006/relationships/image" Target="../media/image184.emf"/></Relationships>
</file>

<file path=ppt/drawings/_rels/vmlDrawing49.vml.rels><?xml version="1.0" encoding="UTF-8" standalone="yes"?>
<Relationships xmlns="http://schemas.openxmlformats.org/package/2006/relationships"><Relationship Id="rId3" Type="http://schemas.openxmlformats.org/officeDocument/2006/relationships/image" Target="../media/image187.emf"/><Relationship Id="rId2" Type="http://schemas.openxmlformats.org/officeDocument/2006/relationships/image" Target="../media/image186.emf"/><Relationship Id="rId1" Type="http://schemas.openxmlformats.org/officeDocument/2006/relationships/image" Target="../media/image185.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image" Target="../media/image25.emf"/></Relationships>
</file>

<file path=ppt/drawings/_rels/vmlDrawing50.vml.rels><?xml version="1.0" encoding="UTF-8" standalone="yes"?>
<Relationships xmlns="http://schemas.openxmlformats.org/package/2006/relationships"><Relationship Id="rId3" Type="http://schemas.openxmlformats.org/officeDocument/2006/relationships/image" Target="../media/image190.emf"/><Relationship Id="rId2" Type="http://schemas.openxmlformats.org/officeDocument/2006/relationships/image" Target="../media/image189.emf"/><Relationship Id="rId1" Type="http://schemas.openxmlformats.org/officeDocument/2006/relationships/image" Target="../media/image188.emf"/><Relationship Id="rId4" Type="http://schemas.openxmlformats.org/officeDocument/2006/relationships/image" Target="../media/image19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92.emf"/></Relationships>
</file>

<file path=ppt/drawings/_rels/vmlDrawing52.vml.rels><?xml version="1.0" encoding="UTF-8" standalone="yes"?>
<Relationships xmlns="http://schemas.openxmlformats.org/package/2006/relationships"><Relationship Id="rId3" Type="http://schemas.openxmlformats.org/officeDocument/2006/relationships/image" Target="../media/image195.emf"/><Relationship Id="rId2" Type="http://schemas.openxmlformats.org/officeDocument/2006/relationships/image" Target="../media/image194.emf"/><Relationship Id="rId1" Type="http://schemas.openxmlformats.org/officeDocument/2006/relationships/image" Target="../media/image193.emf"/><Relationship Id="rId4" Type="http://schemas.openxmlformats.org/officeDocument/2006/relationships/image" Target="../media/image196.emf"/></Relationships>
</file>

<file path=ppt/drawings/_rels/vmlDrawing53.vml.rels><?xml version="1.0" encoding="UTF-8" standalone="yes"?>
<Relationships xmlns="http://schemas.openxmlformats.org/package/2006/relationships"><Relationship Id="rId3" Type="http://schemas.openxmlformats.org/officeDocument/2006/relationships/image" Target="../media/image199.emf"/><Relationship Id="rId2" Type="http://schemas.openxmlformats.org/officeDocument/2006/relationships/image" Target="../media/image198.emf"/><Relationship Id="rId1" Type="http://schemas.openxmlformats.org/officeDocument/2006/relationships/image" Target="../media/image197.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image" Target="../media/image28.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image" Target="../media/image31.emf"/><Relationship Id="rId4" Type="http://schemas.openxmlformats.org/officeDocument/2006/relationships/image" Target="../media/image34.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image" Target="../media/image35.emf"/><Relationship Id="rId5" Type="http://schemas.openxmlformats.org/officeDocument/2006/relationships/image" Target="../media/image39.emf"/><Relationship Id="rId4" Type="http://schemas.openxmlformats.org/officeDocument/2006/relationships/image" Target="../media/image38.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image" Target="../media/image40.emf"/><Relationship Id="rId4" Type="http://schemas.openxmlformats.org/officeDocument/2006/relationships/image" Target="../media/image43.emf"/></Relationships>
</file>

<file path=ppt/media/hdphoto1.wdp>
</file>

<file path=ppt/media/image1.jpeg>
</file>

<file path=ppt/media/image112.png>
</file>

<file path=ppt/media/image126.png>
</file>

<file path=ppt/media/image131.png>
</file>

<file path=ppt/media/image142.png>
</file>

<file path=ppt/media/image153.png>
</file>

<file path=ppt/media/image168.png>
</file>

<file path=ppt/media/image2.png>
</file>

<file path=ppt/media/image3.png>
</file>

<file path=ppt/media/image4.png>
</file>

<file path=ppt/media/image49.png>
</file>

<file path=ppt/media/image71.png>
</file>

<file path=ppt/media/image8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2FAAE2-9B52-45C5-968D-2B2024B388D1}" type="datetimeFigureOut">
              <a:rPr lang="zh-CN" altLang="en-US" smtClean="0"/>
              <a:pPr/>
              <a:t>2016/3/3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8B49126-AB6B-4ABE-B579-A9E4DC2C9841}" type="slidenum">
              <a:rPr lang="zh-CN" altLang="en-US" smtClean="0"/>
              <a:pPr/>
              <a:t>‹#›</a:t>
            </a:fld>
            <a:endParaRPr lang="zh-CN" altLang="en-US"/>
          </a:p>
        </p:txBody>
      </p:sp>
    </p:spTree>
    <p:extLst>
      <p:ext uri="{BB962C8B-B14F-4D97-AF65-F5344CB8AC3E}">
        <p14:creationId xmlns:p14="http://schemas.microsoft.com/office/powerpoint/2010/main" xmlns="" val="224718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52027927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Picture 6" descr="D:\Teliss_Tong\Copy\定期备份\工作备份\！PPT图片及版面资源\06-PPT精选插图\10-综合\脚印.jpg"/>
          <p:cNvPicPr>
            <a:picLocks noChangeAspect="1" noChangeArrowheads="1"/>
          </p:cNvPicPr>
          <p:nvPr userDrawn="1"/>
        </p:nvPicPr>
        <p:blipFill rotWithShape="1">
          <a:blip r:embed="rId2" cstate="email">
            <a:duotone>
              <a:schemeClr val="accent3">
                <a:shade val="45000"/>
                <a:satMod val="135000"/>
              </a:schemeClr>
              <a:prstClr val="white"/>
            </a:duotone>
            <a:extLst>
              <a:ext uri="{28A0092B-C50C-407E-A947-70E740481C1C}">
                <a14:useLocalDpi xmlns:a14="http://schemas.microsoft.com/office/drawing/2010/main" xmlns=""/>
              </a:ext>
            </a:extLst>
          </a:blip>
          <a:srcRect/>
          <a:stretch/>
        </p:blipFill>
        <p:spPr bwMode="auto">
          <a:xfrm rot="5400000">
            <a:off x="3446704" y="-543896"/>
            <a:ext cx="2250591" cy="9144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31172455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49" r:id="rId2"/>
    <p:sldLayoutId id="2147483651" r:id="rId3"/>
    <p:sldLayoutId id="2147483656" r:id="rId4"/>
  </p:sldLayoutIdLst>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txStyles>
    <p:titleStyle>
      <a:lvl1pPr algn="ctr" defTabSz="685868" rtl="0" eaLnBrk="1" latinLnBrk="0" hangingPunct="1">
        <a:spcBef>
          <a:spcPct val="0"/>
        </a:spcBef>
        <a:buNone/>
        <a:defRPr sz="3300" kern="1200">
          <a:solidFill>
            <a:schemeClr val="tx1"/>
          </a:solidFill>
          <a:latin typeface="+mj-lt"/>
          <a:ea typeface="+mj-ea"/>
          <a:cs typeface="+mj-cs"/>
        </a:defRPr>
      </a:lvl1pPr>
    </p:titleStyle>
    <p:bodyStyle>
      <a:lvl1pPr marL="257201" indent="-257201" algn="l" defTabSz="685868"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68" indent="-214334" algn="l" defTabSz="685868"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336" indent="-171467" algn="l" defTabSz="685868"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270"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205"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6138"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073"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007"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942" indent="-171467" algn="l" defTabSz="685868"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zh-CN"/>
      </a:defPPr>
      <a:lvl1pPr marL="0" algn="l" defTabSz="685868" rtl="0" eaLnBrk="1" latinLnBrk="0" hangingPunct="1">
        <a:defRPr sz="1400" kern="1200">
          <a:solidFill>
            <a:schemeClr val="tx1"/>
          </a:solidFill>
          <a:latin typeface="+mn-lt"/>
          <a:ea typeface="+mn-ea"/>
          <a:cs typeface="+mn-cs"/>
        </a:defRPr>
      </a:lvl1pPr>
      <a:lvl2pPr marL="342935" algn="l" defTabSz="685868" rtl="0" eaLnBrk="1" latinLnBrk="0" hangingPunct="1">
        <a:defRPr sz="1400" kern="1200">
          <a:solidFill>
            <a:schemeClr val="tx1"/>
          </a:solidFill>
          <a:latin typeface="+mn-lt"/>
          <a:ea typeface="+mn-ea"/>
          <a:cs typeface="+mn-cs"/>
        </a:defRPr>
      </a:lvl2pPr>
      <a:lvl3pPr marL="685868" algn="l" defTabSz="685868" rtl="0" eaLnBrk="1" latinLnBrk="0" hangingPunct="1">
        <a:defRPr sz="1400" kern="1200">
          <a:solidFill>
            <a:schemeClr val="tx1"/>
          </a:solidFill>
          <a:latin typeface="+mn-lt"/>
          <a:ea typeface="+mn-ea"/>
          <a:cs typeface="+mn-cs"/>
        </a:defRPr>
      </a:lvl3pPr>
      <a:lvl4pPr marL="1028803" algn="l" defTabSz="685868" rtl="0" eaLnBrk="1" latinLnBrk="0" hangingPunct="1">
        <a:defRPr sz="1400" kern="1200">
          <a:solidFill>
            <a:schemeClr val="tx1"/>
          </a:solidFill>
          <a:latin typeface="+mn-lt"/>
          <a:ea typeface="+mn-ea"/>
          <a:cs typeface="+mn-cs"/>
        </a:defRPr>
      </a:lvl4pPr>
      <a:lvl5pPr marL="1371737" algn="l" defTabSz="685868" rtl="0" eaLnBrk="1" latinLnBrk="0" hangingPunct="1">
        <a:defRPr sz="1400" kern="1200">
          <a:solidFill>
            <a:schemeClr val="tx1"/>
          </a:solidFill>
          <a:latin typeface="+mn-lt"/>
          <a:ea typeface="+mn-ea"/>
          <a:cs typeface="+mn-cs"/>
        </a:defRPr>
      </a:lvl5pPr>
      <a:lvl6pPr marL="1714672" algn="l" defTabSz="685868" rtl="0" eaLnBrk="1" latinLnBrk="0" hangingPunct="1">
        <a:defRPr sz="1400" kern="1200">
          <a:solidFill>
            <a:schemeClr val="tx1"/>
          </a:solidFill>
          <a:latin typeface="+mn-lt"/>
          <a:ea typeface="+mn-ea"/>
          <a:cs typeface="+mn-cs"/>
        </a:defRPr>
      </a:lvl6pPr>
      <a:lvl7pPr marL="2057606" algn="l" defTabSz="685868" rtl="0" eaLnBrk="1" latinLnBrk="0" hangingPunct="1">
        <a:defRPr sz="1400" kern="1200">
          <a:solidFill>
            <a:schemeClr val="tx1"/>
          </a:solidFill>
          <a:latin typeface="+mn-lt"/>
          <a:ea typeface="+mn-ea"/>
          <a:cs typeface="+mn-cs"/>
        </a:defRPr>
      </a:lvl7pPr>
      <a:lvl8pPr marL="2400540" algn="l" defTabSz="685868" rtl="0" eaLnBrk="1" latinLnBrk="0" hangingPunct="1">
        <a:defRPr sz="1400" kern="1200">
          <a:solidFill>
            <a:schemeClr val="tx1"/>
          </a:solidFill>
          <a:latin typeface="+mn-lt"/>
          <a:ea typeface="+mn-ea"/>
          <a:cs typeface="+mn-cs"/>
        </a:defRPr>
      </a:lvl8pPr>
      <a:lvl9pPr marL="2743475" algn="l" defTabSz="685868"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Office_Word___23.docx"/><Relationship Id="rId2" Type="http://schemas.openxmlformats.org/officeDocument/2006/relationships/slideLayout" Target="../slideLayouts/slideLayout1.xml"/><Relationship Id="rId1" Type="http://schemas.openxmlformats.org/officeDocument/2006/relationships/vmlDrawing" Target="../drawings/vmlDrawing6.vml"/><Relationship Id="rId5" Type="http://schemas.openxmlformats.org/officeDocument/2006/relationships/package" Target="../embeddings/Microsoft_Office_Word___25.docx"/><Relationship Id="rId4" Type="http://schemas.openxmlformats.org/officeDocument/2006/relationships/package" Target="../embeddings/Microsoft_Office_Word___24.docx"/></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Office_Word___26.docx"/><Relationship Id="rId2" Type="http://schemas.openxmlformats.org/officeDocument/2006/relationships/slideLayout" Target="../slideLayouts/slideLayout1.xml"/><Relationship Id="rId1" Type="http://schemas.openxmlformats.org/officeDocument/2006/relationships/vmlDrawing" Target="../drawings/vmlDrawing7.vml"/><Relationship Id="rId6" Type="http://schemas.openxmlformats.org/officeDocument/2006/relationships/package" Target="../embeddings/Microsoft_Office_Word___29.docx"/><Relationship Id="rId5" Type="http://schemas.openxmlformats.org/officeDocument/2006/relationships/package" Target="../embeddings/Microsoft_Office_Word___28.docx"/><Relationship Id="rId4" Type="http://schemas.openxmlformats.org/officeDocument/2006/relationships/package" Target="../embeddings/Microsoft_Office_Word___27.docx"/></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Office_Word___30.docx"/><Relationship Id="rId7" Type="http://schemas.openxmlformats.org/officeDocument/2006/relationships/package" Target="../embeddings/Microsoft_Office_Word___34.docx"/><Relationship Id="rId2" Type="http://schemas.openxmlformats.org/officeDocument/2006/relationships/slideLayout" Target="../slideLayouts/slideLayout1.xml"/><Relationship Id="rId1" Type="http://schemas.openxmlformats.org/officeDocument/2006/relationships/vmlDrawing" Target="../drawings/vmlDrawing8.vml"/><Relationship Id="rId6" Type="http://schemas.openxmlformats.org/officeDocument/2006/relationships/package" Target="../embeddings/Microsoft_Office_Word___33.docx"/><Relationship Id="rId5" Type="http://schemas.openxmlformats.org/officeDocument/2006/relationships/package" Target="../embeddings/Microsoft_Office_Word___32.docx"/><Relationship Id="rId4" Type="http://schemas.openxmlformats.org/officeDocument/2006/relationships/package" Target="../embeddings/Microsoft_Office_Word___31.docx"/></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Office_Word___35.docx"/><Relationship Id="rId2" Type="http://schemas.openxmlformats.org/officeDocument/2006/relationships/slideLayout" Target="../slideLayouts/slideLayout1.xml"/><Relationship Id="rId1" Type="http://schemas.openxmlformats.org/officeDocument/2006/relationships/vmlDrawing" Target="../drawings/vmlDrawing9.vml"/><Relationship Id="rId6" Type="http://schemas.openxmlformats.org/officeDocument/2006/relationships/package" Target="../embeddings/Microsoft_Office_Word___38.docx"/><Relationship Id="rId5" Type="http://schemas.openxmlformats.org/officeDocument/2006/relationships/package" Target="../embeddings/Microsoft_Office_Word___37.docx"/><Relationship Id="rId4" Type="http://schemas.openxmlformats.org/officeDocument/2006/relationships/package" Target="../embeddings/Microsoft_Office_Word___36.docx"/></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package" Target="../embeddings/Microsoft_Office_Word___39.docx"/><Relationship Id="rId7" Type="http://schemas.openxmlformats.org/officeDocument/2006/relationships/package" Target="../embeddings/Microsoft_Office_Word___43.docx"/><Relationship Id="rId2" Type="http://schemas.openxmlformats.org/officeDocument/2006/relationships/slideLayout" Target="../slideLayouts/slideLayout1.xml"/><Relationship Id="rId1" Type="http://schemas.openxmlformats.org/officeDocument/2006/relationships/vmlDrawing" Target="../drawings/vmlDrawing10.vml"/><Relationship Id="rId6" Type="http://schemas.openxmlformats.org/officeDocument/2006/relationships/package" Target="../embeddings/Microsoft_Office_Word___42.docx"/><Relationship Id="rId5" Type="http://schemas.openxmlformats.org/officeDocument/2006/relationships/package" Target="../embeddings/Microsoft_Office_Word___41.docx"/><Relationship Id="rId4" Type="http://schemas.openxmlformats.org/officeDocument/2006/relationships/package" Target="../embeddings/Microsoft_Office_Word___40.docx"/><Relationship Id="rId9" Type="http://schemas.openxmlformats.org/officeDocument/2006/relationships/image" Target="../media/image49.png"/></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Office_Word___44.docx"/><Relationship Id="rId2" Type="http://schemas.openxmlformats.org/officeDocument/2006/relationships/slideLayout" Target="../slideLayouts/slideLayout1.xml"/><Relationship Id="rId1" Type="http://schemas.openxmlformats.org/officeDocument/2006/relationships/vmlDrawing" Target="../drawings/vmlDrawing11.vml"/><Relationship Id="rId4" Type="http://schemas.openxmlformats.org/officeDocument/2006/relationships/package" Target="../embeddings/Microsoft_Office_Word___45.docx"/></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Office_Word___46.docx"/><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package" Target="../embeddings/Microsoft_Office_Word___49.docx"/><Relationship Id="rId5" Type="http://schemas.openxmlformats.org/officeDocument/2006/relationships/package" Target="../embeddings/Microsoft_Office_Word___48.docx"/><Relationship Id="rId4" Type="http://schemas.openxmlformats.org/officeDocument/2006/relationships/package" Target="../embeddings/Microsoft_Office_Word___47.docx"/></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Office_Word___50.docx"/><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package" Target="../embeddings/Microsoft_Office_Word___53.docx"/><Relationship Id="rId5" Type="http://schemas.openxmlformats.org/officeDocument/2006/relationships/package" Target="../embeddings/Microsoft_Office_Word___52.docx"/><Relationship Id="rId4" Type="http://schemas.openxmlformats.org/officeDocument/2006/relationships/package" Target="../embeddings/Microsoft_Office_Word___51.docx"/></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Office_Word___54.docx"/><Relationship Id="rId2" Type="http://schemas.openxmlformats.org/officeDocument/2006/relationships/slideLayout" Target="../slideLayouts/slideLayout1.xml"/><Relationship Id="rId1" Type="http://schemas.openxmlformats.org/officeDocument/2006/relationships/vmlDrawing" Target="../drawings/vmlDrawing14.vml"/><Relationship Id="rId4" Type="http://schemas.openxmlformats.org/officeDocument/2006/relationships/package" Target="../embeddings/Microsoft_Office_Word___55.docx"/></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Office_Word___56.docx"/><Relationship Id="rId2" Type="http://schemas.openxmlformats.org/officeDocument/2006/relationships/slideLayout" Target="../slideLayouts/slideLayout1.xml"/><Relationship Id="rId1" Type="http://schemas.openxmlformats.org/officeDocument/2006/relationships/vmlDrawing" Target="../drawings/vmlDrawing15.vml"/></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Office_Word___57.docx"/><Relationship Id="rId2" Type="http://schemas.openxmlformats.org/officeDocument/2006/relationships/slideLayout" Target="../slideLayouts/slideLayout1.xml"/><Relationship Id="rId1" Type="http://schemas.openxmlformats.org/officeDocument/2006/relationships/vmlDrawing" Target="../drawings/vmlDrawing16.vml"/><Relationship Id="rId6" Type="http://schemas.openxmlformats.org/officeDocument/2006/relationships/package" Target="../embeddings/Microsoft_Office_Word___60.docx"/><Relationship Id="rId5" Type="http://schemas.openxmlformats.org/officeDocument/2006/relationships/package" Target="../embeddings/Microsoft_Office_Word___59.docx"/><Relationship Id="rId4" Type="http://schemas.openxmlformats.org/officeDocument/2006/relationships/package" Target="../embeddings/Microsoft_Office_Word___58.docx"/></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Office_Word___61.docx"/><Relationship Id="rId7" Type="http://schemas.openxmlformats.org/officeDocument/2006/relationships/package" Target="../embeddings/Microsoft_Office_Word___64.docx"/><Relationship Id="rId2" Type="http://schemas.openxmlformats.org/officeDocument/2006/relationships/slideLayout" Target="../slideLayouts/slideLayout1.xml"/><Relationship Id="rId1" Type="http://schemas.openxmlformats.org/officeDocument/2006/relationships/vmlDrawing" Target="../drawings/vmlDrawing17.vml"/><Relationship Id="rId6" Type="http://schemas.openxmlformats.org/officeDocument/2006/relationships/package" Target="../embeddings/Microsoft_Office_Word___63.docx"/><Relationship Id="rId5" Type="http://schemas.openxmlformats.org/officeDocument/2006/relationships/package" Target="../embeddings/Microsoft_Office_Word___62.docx"/><Relationship Id="rId4" Type="http://schemas.openxmlformats.org/officeDocument/2006/relationships/image" Target="../media/image71.png"/></Relationships>
</file>

<file path=ppt/slides/_rels/slide24.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package" Target="../embeddings/Microsoft_Office_Word___65.docx"/><Relationship Id="rId7" Type="http://schemas.openxmlformats.org/officeDocument/2006/relationships/slide" Target="slide4.xml"/><Relationship Id="rId2" Type="http://schemas.openxmlformats.org/officeDocument/2006/relationships/slideLayout" Target="../slideLayouts/slideLayout1.xml"/><Relationship Id="rId1" Type="http://schemas.openxmlformats.org/officeDocument/2006/relationships/vmlDrawing" Target="../drawings/vmlDrawing18.vml"/><Relationship Id="rId6" Type="http://schemas.openxmlformats.org/officeDocument/2006/relationships/package" Target="../embeddings/Microsoft_Office_Word___68.docx"/><Relationship Id="rId5" Type="http://schemas.openxmlformats.org/officeDocument/2006/relationships/package" Target="../embeddings/Microsoft_Office_Word___67.docx"/><Relationship Id="rId4" Type="http://schemas.openxmlformats.org/officeDocument/2006/relationships/package" Target="../embeddings/Microsoft_Office_Word___66.docx"/></Relationships>
</file>

<file path=ppt/slides/_rels/slide25.xml.rels><?xml version="1.0" encoding="UTF-8" standalone="yes"?>
<Relationships xmlns="http://schemas.openxmlformats.org/package/2006/relationships"><Relationship Id="rId3" Type="http://schemas.openxmlformats.org/officeDocument/2006/relationships/package" Target="../embeddings/Microsoft_Office_Word___69.docx"/><Relationship Id="rId2" Type="http://schemas.openxmlformats.org/officeDocument/2006/relationships/slideLayout" Target="../slideLayouts/slideLayout1.xml"/><Relationship Id="rId1" Type="http://schemas.openxmlformats.org/officeDocument/2006/relationships/vmlDrawing" Target="../drawings/vmlDrawing19.vml"/><Relationship Id="rId5" Type="http://schemas.openxmlformats.org/officeDocument/2006/relationships/package" Target="../embeddings/Microsoft_Office_Word___71.docx"/><Relationship Id="rId4" Type="http://schemas.openxmlformats.org/officeDocument/2006/relationships/package" Target="../embeddings/Microsoft_Office_Word___70.docx"/></Relationships>
</file>

<file path=ppt/slides/_rels/slide26.xml.rels><?xml version="1.0" encoding="UTF-8" standalone="yes"?>
<Relationships xmlns="http://schemas.openxmlformats.org/package/2006/relationships"><Relationship Id="rId8" Type="http://schemas.openxmlformats.org/officeDocument/2006/relationships/package" Target="../embeddings/Microsoft_Office_Word___76.docx"/><Relationship Id="rId3" Type="http://schemas.openxmlformats.org/officeDocument/2006/relationships/package" Target="../embeddings/Microsoft_Office_Word___72.docx"/><Relationship Id="rId7" Type="http://schemas.openxmlformats.org/officeDocument/2006/relationships/package" Target="../embeddings/Microsoft_Office_Word___75.docx"/><Relationship Id="rId2" Type="http://schemas.openxmlformats.org/officeDocument/2006/relationships/slideLayout" Target="../slideLayouts/slideLayout1.xml"/><Relationship Id="rId1" Type="http://schemas.openxmlformats.org/officeDocument/2006/relationships/vmlDrawing" Target="../drawings/vmlDrawing20.vml"/><Relationship Id="rId6" Type="http://schemas.openxmlformats.org/officeDocument/2006/relationships/package" Target="../embeddings/Microsoft_Office_Word___74.docx"/><Relationship Id="rId5" Type="http://schemas.openxmlformats.org/officeDocument/2006/relationships/package" Target="../embeddings/Microsoft_Office_Word___73.docx"/><Relationship Id="rId4" Type="http://schemas.openxmlformats.org/officeDocument/2006/relationships/image" Target="../media/image84.png"/></Relationships>
</file>

<file path=ppt/slides/_rels/slide27.xml.rels><?xml version="1.0" encoding="UTF-8" standalone="yes"?>
<Relationships xmlns="http://schemas.openxmlformats.org/package/2006/relationships"><Relationship Id="rId8" Type="http://schemas.openxmlformats.org/officeDocument/2006/relationships/package" Target="../embeddings/Microsoft_Office_Word___82.docx"/><Relationship Id="rId3" Type="http://schemas.openxmlformats.org/officeDocument/2006/relationships/package" Target="../embeddings/Microsoft_Office_Word___77.docx"/><Relationship Id="rId7" Type="http://schemas.openxmlformats.org/officeDocument/2006/relationships/package" Target="../embeddings/Microsoft_Office_Word___81.docx"/><Relationship Id="rId2" Type="http://schemas.openxmlformats.org/officeDocument/2006/relationships/slideLayout" Target="../slideLayouts/slideLayout1.xml"/><Relationship Id="rId1" Type="http://schemas.openxmlformats.org/officeDocument/2006/relationships/vmlDrawing" Target="../drawings/vmlDrawing21.vml"/><Relationship Id="rId6" Type="http://schemas.openxmlformats.org/officeDocument/2006/relationships/package" Target="../embeddings/Microsoft_Office_Word___80.docx"/><Relationship Id="rId5" Type="http://schemas.openxmlformats.org/officeDocument/2006/relationships/package" Target="../embeddings/Microsoft_Office_Word___79.docx"/><Relationship Id="rId4" Type="http://schemas.openxmlformats.org/officeDocument/2006/relationships/package" Target="../embeddings/Microsoft_Office_Word___78.docx"/><Relationship Id="rId9" Type="http://schemas.openxmlformats.org/officeDocument/2006/relationships/package" Target="../embeddings/Microsoft_Office_Word___83.docx"/></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Office_Word___84.docx"/><Relationship Id="rId2" Type="http://schemas.openxmlformats.org/officeDocument/2006/relationships/slideLayout" Target="../slideLayouts/slideLayout1.xml"/><Relationship Id="rId1" Type="http://schemas.openxmlformats.org/officeDocument/2006/relationships/vmlDrawing" Target="../drawings/vmlDrawing22.vml"/><Relationship Id="rId4" Type="http://schemas.openxmlformats.org/officeDocument/2006/relationships/package" Target="../embeddings/Microsoft_Office_Word___85.docx"/></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Office_Word___86.docx"/><Relationship Id="rId2" Type="http://schemas.openxmlformats.org/officeDocument/2006/relationships/slideLayout" Target="../slideLayouts/slideLayout1.xml"/><Relationship Id="rId1" Type="http://schemas.openxmlformats.org/officeDocument/2006/relationships/vmlDrawing" Target="../drawings/vmlDrawing23.vml"/><Relationship Id="rId4" Type="http://schemas.openxmlformats.org/officeDocument/2006/relationships/package" Target="../embeddings/Microsoft_Office_Word___87.docx"/></Relationships>
</file>

<file path=ppt/slides/_rels/slide3.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4.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Office_Word___88.docx"/><Relationship Id="rId2" Type="http://schemas.openxmlformats.org/officeDocument/2006/relationships/slideLayout" Target="../slideLayouts/slideLayout1.xml"/><Relationship Id="rId1" Type="http://schemas.openxmlformats.org/officeDocument/2006/relationships/vmlDrawing" Target="../drawings/vmlDrawing24.vml"/><Relationship Id="rId6" Type="http://schemas.openxmlformats.org/officeDocument/2006/relationships/package" Target="../embeddings/Microsoft_Office_Word___91.docx"/><Relationship Id="rId5" Type="http://schemas.openxmlformats.org/officeDocument/2006/relationships/package" Target="../embeddings/Microsoft_Office_Word___90.docx"/><Relationship Id="rId4" Type="http://schemas.openxmlformats.org/officeDocument/2006/relationships/package" Target="../embeddings/Microsoft_Office_Word___89.docx"/></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Office_Word___92.docx"/><Relationship Id="rId7" Type="http://schemas.openxmlformats.org/officeDocument/2006/relationships/package" Target="../embeddings/Microsoft_Office_Word___96.docx"/><Relationship Id="rId2" Type="http://schemas.openxmlformats.org/officeDocument/2006/relationships/slideLayout" Target="../slideLayouts/slideLayout1.xml"/><Relationship Id="rId1" Type="http://schemas.openxmlformats.org/officeDocument/2006/relationships/vmlDrawing" Target="../drawings/vmlDrawing25.vml"/><Relationship Id="rId6" Type="http://schemas.openxmlformats.org/officeDocument/2006/relationships/package" Target="../embeddings/Microsoft_Office_Word___95.docx"/><Relationship Id="rId5" Type="http://schemas.openxmlformats.org/officeDocument/2006/relationships/package" Target="../embeddings/Microsoft_Office_Word___94.docx"/><Relationship Id="rId4" Type="http://schemas.openxmlformats.org/officeDocument/2006/relationships/package" Target="../embeddings/Microsoft_Office_Word___93.docx"/></Relationships>
</file>

<file path=ppt/slides/_rels/slide32.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package" Target="../embeddings/Microsoft_Office_Word___97.docx"/><Relationship Id="rId7" Type="http://schemas.openxmlformats.org/officeDocument/2006/relationships/package" Target="../embeddings/Microsoft_Office_Word___101.docx"/><Relationship Id="rId2" Type="http://schemas.openxmlformats.org/officeDocument/2006/relationships/slideLayout" Target="../slideLayouts/slideLayout1.xml"/><Relationship Id="rId1" Type="http://schemas.openxmlformats.org/officeDocument/2006/relationships/vmlDrawing" Target="../drawings/vmlDrawing26.vml"/><Relationship Id="rId6" Type="http://schemas.openxmlformats.org/officeDocument/2006/relationships/package" Target="../embeddings/Microsoft_Office_Word___100.docx"/><Relationship Id="rId5" Type="http://schemas.openxmlformats.org/officeDocument/2006/relationships/package" Target="../embeddings/Microsoft_Office_Word___99.docx"/><Relationship Id="rId4" Type="http://schemas.openxmlformats.org/officeDocument/2006/relationships/package" Target="../embeddings/Microsoft_Office_Word___98.docx"/><Relationship Id="rId9" Type="http://schemas.openxmlformats.org/officeDocument/2006/relationships/image" Target="../media/image49.png"/></Relationships>
</file>

<file path=ppt/slides/_rels/slide3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image" Target="../media/image112.png"/><Relationship Id="rId2" Type="http://schemas.openxmlformats.org/officeDocument/2006/relationships/slideLayout" Target="../slideLayouts/slideLayout1.xml"/><Relationship Id="rId16" Type="http://schemas.openxmlformats.org/officeDocument/2006/relationships/package" Target="../embeddings/Microsoft_Office_Word___103.docx"/><Relationship Id="rId1" Type="http://schemas.openxmlformats.org/officeDocument/2006/relationships/vmlDrawing" Target="../drawings/vmlDrawing27.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02.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3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06.docx"/><Relationship Id="rId2" Type="http://schemas.openxmlformats.org/officeDocument/2006/relationships/slideLayout" Target="../slideLayouts/slideLayout1.xml"/><Relationship Id="rId16" Type="http://schemas.openxmlformats.org/officeDocument/2006/relationships/package" Target="../embeddings/Microsoft_Office_Word___105.docx"/><Relationship Id="rId1" Type="http://schemas.openxmlformats.org/officeDocument/2006/relationships/vmlDrawing" Target="../drawings/vmlDrawing28.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04.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35.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2" Type="http://schemas.openxmlformats.org/officeDocument/2006/relationships/slideLayout" Target="../slideLayouts/slideLayout1.xml"/><Relationship Id="rId16" Type="http://schemas.openxmlformats.org/officeDocument/2006/relationships/package" Target="../embeddings/Microsoft_Office_Word___108.docx"/><Relationship Id="rId1" Type="http://schemas.openxmlformats.org/officeDocument/2006/relationships/vmlDrawing" Target="../drawings/vmlDrawing29.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07.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36.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7.xml"/><Relationship Id="rId3" Type="http://schemas.openxmlformats.org/officeDocument/2006/relationships/slide" Target="slide35.xml"/><Relationship Id="rId7" Type="http://schemas.openxmlformats.org/officeDocument/2006/relationships/slide" Target="slide43.xml"/><Relationship Id="rId12" Type="http://schemas.openxmlformats.org/officeDocument/2006/relationships/slide" Target="slide53.xml"/><Relationship Id="rId2" Type="http://schemas.openxmlformats.org/officeDocument/2006/relationships/slide" Target="slide33.xml"/><Relationship Id="rId1" Type="http://schemas.openxmlformats.org/officeDocument/2006/relationships/slideLayout" Target="../slideLayouts/slideLayout1.xml"/><Relationship Id="rId6" Type="http://schemas.openxmlformats.org/officeDocument/2006/relationships/slide" Target="slide41.xml"/><Relationship Id="rId11" Type="http://schemas.openxmlformats.org/officeDocument/2006/relationships/slide" Target="slide51.xml"/><Relationship Id="rId5" Type="http://schemas.openxmlformats.org/officeDocument/2006/relationships/slide" Target="slide39.xml"/><Relationship Id="rId10" Type="http://schemas.openxmlformats.org/officeDocument/2006/relationships/slide" Target="slide49.xml"/><Relationship Id="rId4" Type="http://schemas.openxmlformats.org/officeDocument/2006/relationships/slide" Target="slide37.xml"/><Relationship Id="rId9" Type="http://schemas.openxmlformats.org/officeDocument/2006/relationships/slide" Target="slide47.xml"/></Relationships>
</file>

<file path=ppt/slides/_rels/slide37.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11.docx"/><Relationship Id="rId2" Type="http://schemas.openxmlformats.org/officeDocument/2006/relationships/slideLayout" Target="../slideLayouts/slideLayout1.xml"/><Relationship Id="rId16" Type="http://schemas.openxmlformats.org/officeDocument/2006/relationships/package" Target="../embeddings/Microsoft_Office_Word___110.docx"/><Relationship Id="rId1" Type="http://schemas.openxmlformats.org/officeDocument/2006/relationships/vmlDrawing" Target="../drawings/vmlDrawing30.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09.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38.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14.docx"/><Relationship Id="rId2" Type="http://schemas.openxmlformats.org/officeDocument/2006/relationships/slideLayout" Target="../slideLayouts/slideLayout1.xml"/><Relationship Id="rId16" Type="http://schemas.openxmlformats.org/officeDocument/2006/relationships/package" Target="../embeddings/Microsoft_Office_Word___113.docx"/><Relationship Id="rId1" Type="http://schemas.openxmlformats.org/officeDocument/2006/relationships/vmlDrawing" Target="../drawings/vmlDrawing31.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12.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39.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16.docx"/><Relationship Id="rId2" Type="http://schemas.openxmlformats.org/officeDocument/2006/relationships/slideLayout" Target="../slideLayouts/slideLayout1.xml"/><Relationship Id="rId16" Type="http://schemas.openxmlformats.org/officeDocument/2006/relationships/image" Target="../media/image126.png"/><Relationship Id="rId1" Type="http://schemas.openxmlformats.org/officeDocument/2006/relationships/vmlDrawing" Target="../drawings/vmlDrawing32.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15.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slide" Target="slide5.xml"/><Relationship Id="rId1" Type="http://schemas.openxmlformats.org/officeDocument/2006/relationships/slideLayout" Target="../slideLayouts/slideLayout1.xml"/><Relationship Id="rId6" Type="http://schemas.openxmlformats.org/officeDocument/2006/relationships/slide" Target="slide25.xml"/><Relationship Id="rId5" Type="http://schemas.openxmlformats.org/officeDocument/2006/relationships/image" Target="../media/image4.png"/><Relationship Id="rId4" Type="http://schemas.openxmlformats.org/officeDocument/2006/relationships/slide" Target="slide3.xml"/></Relationships>
</file>

<file path=ppt/slides/_rels/slide40.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20.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19.docx"/><Relationship Id="rId2" Type="http://schemas.openxmlformats.org/officeDocument/2006/relationships/slideLayout" Target="../slideLayouts/slideLayout1.xml"/><Relationship Id="rId16" Type="http://schemas.openxmlformats.org/officeDocument/2006/relationships/package" Target="../embeddings/Microsoft_Office_Word___118.docx"/><Relationship Id="rId1" Type="http://schemas.openxmlformats.org/officeDocument/2006/relationships/vmlDrawing" Target="../drawings/vmlDrawing33.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17.docx"/><Relationship Id="rId10" Type="http://schemas.openxmlformats.org/officeDocument/2006/relationships/slide" Target="slide47.xml"/><Relationship Id="rId19" Type="http://schemas.openxmlformats.org/officeDocument/2006/relationships/image" Target="../media/image131.png"/><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1.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24.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23.docx"/><Relationship Id="rId2" Type="http://schemas.openxmlformats.org/officeDocument/2006/relationships/slideLayout" Target="../slideLayouts/slideLayout1.xml"/><Relationship Id="rId16" Type="http://schemas.openxmlformats.org/officeDocument/2006/relationships/package" Target="../embeddings/Microsoft_Office_Word___122.docx"/><Relationship Id="rId1" Type="http://schemas.openxmlformats.org/officeDocument/2006/relationships/vmlDrawing" Target="../drawings/vmlDrawing34.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21.docx"/><Relationship Id="rId10" Type="http://schemas.openxmlformats.org/officeDocument/2006/relationships/slide" Target="slide47.xml"/><Relationship Id="rId19" Type="http://schemas.openxmlformats.org/officeDocument/2006/relationships/package" Target="../embeddings/Microsoft_Office_Word___125.docx"/><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2.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28.docx"/><Relationship Id="rId2" Type="http://schemas.openxmlformats.org/officeDocument/2006/relationships/slideLayout" Target="../slideLayouts/slideLayout1.xml"/><Relationship Id="rId16" Type="http://schemas.openxmlformats.org/officeDocument/2006/relationships/package" Target="../embeddings/Microsoft_Office_Word___127.docx"/><Relationship Id="rId1" Type="http://schemas.openxmlformats.org/officeDocument/2006/relationships/vmlDrawing" Target="../drawings/vmlDrawing35.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26.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30.docx"/><Relationship Id="rId2" Type="http://schemas.openxmlformats.org/officeDocument/2006/relationships/slideLayout" Target="../slideLayouts/slideLayout1.xml"/><Relationship Id="rId16" Type="http://schemas.openxmlformats.org/officeDocument/2006/relationships/image" Target="../media/image142.png"/><Relationship Id="rId1" Type="http://schemas.openxmlformats.org/officeDocument/2006/relationships/vmlDrawing" Target="../drawings/vmlDrawing36.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29.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33.docx"/><Relationship Id="rId2" Type="http://schemas.openxmlformats.org/officeDocument/2006/relationships/slideLayout" Target="../slideLayouts/slideLayout1.xml"/><Relationship Id="rId16" Type="http://schemas.openxmlformats.org/officeDocument/2006/relationships/package" Target="../embeddings/Microsoft_Office_Word___132.docx"/><Relationship Id="rId1" Type="http://schemas.openxmlformats.org/officeDocument/2006/relationships/vmlDrawing" Target="../drawings/vmlDrawing37.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31.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5.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2" Type="http://schemas.openxmlformats.org/officeDocument/2006/relationships/slideLayout" Target="../slideLayouts/slideLayout1.xml"/><Relationship Id="rId16" Type="http://schemas.openxmlformats.org/officeDocument/2006/relationships/package" Target="../embeddings/Microsoft_Office_Word___135.docx"/><Relationship Id="rId1" Type="http://schemas.openxmlformats.org/officeDocument/2006/relationships/vmlDrawing" Target="../drawings/vmlDrawing38.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34.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6.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2" Type="http://schemas.openxmlformats.org/officeDocument/2006/relationships/slideLayout" Target="../slideLayouts/slideLayout1.xml"/><Relationship Id="rId1" Type="http://schemas.openxmlformats.org/officeDocument/2006/relationships/vmlDrawing" Target="../drawings/vmlDrawing39.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36.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7.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39.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38.docx"/><Relationship Id="rId2" Type="http://schemas.openxmlformats.org/officeDocument/2006/relationships/slideLayout" Target="../slideLayouts/slideLayout1.xml"/><Relationship Id="rId16" Type="http://schemas.openxmlformats.org/officeDocument/2006/relationships/image" Target="../media/image153.png"/><Relationship Id="rId1" Type="http://schemas.openxmlformats.org/officeDocument/2006/relationships/vmlDrawing" Target="../drawings/vmlDrawing40.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37.docx"/><Relationship Id="rId10" Type="http://schemas.openxmlformats.org/officeDocument/2006/relationships/slide" Target="slide47.xml"/><Relationship Id="rId19" Type="http://schemas.openxmlformats.org/officeDocument/2006/relationships/package" Target="../embeddings/Microsoft_Office_Word___140.docx"/><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8.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43.docx"/><Relationship Id="rId2" Type="http://schemas.openxmlformats.org/officeDocument/2006/relationships/slideLayout" Target="../slideLayouts/slideLayout1.xml"/><Relationship Id="rId16" Type="http://schemas.openxmlformats.org/officeDocument/2006/relationships/package" Target="../embeddings/Microsoft_Office_Word___142.docx"/><Relationship Id="rId1" Type="http://schemas.openxmlformats.org/officeDocument/2006/relationships/vmlDrawing" Target="../drawings/vmlDrawing41.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41.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49.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47.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46.docx"/><Relationship Id="rId2" Type="http://schemas.openxmlformats.org/officeDocument/2006/relationships/slideLayout" Target="../slideLayouts/slideLayout1.xml"/><Relationship Id="rId16" Type="http://schemas.openxmlformats.org/officeDocument/2006/relationships/package" Target="../embeddings/Microsoft_Office_Word___145.docx"/><Relationship Id="rId1" Type="http://schemas.openxmlformats.org/officeDocument/2006/relationships/vmlDrawing" Target="../drawings/vmlDrawing42.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44.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Office_Word___1.docx"/><Relationship Id="rId7" Type="http://schemas.openxmlformats.org/officeDocument/2006/relationships/package" Target="../embeddings/Microsoft_Office_Word___4.docx"/><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package" Target="../embeddings/Microsoft_Office_Word___3.docx"/><Relationship Id="rId5" Type="http://schemas.openxmlformats.org/officeDocument/2006/relationships/package" Target="../embeddings/Microsoft_Office_Word___2.docx"/><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51.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50.docx"/><Relationship Id="rId2" Type="http://schemas.openxmlformats.org/officeDocument/2006/relationships/slideLayout" Target="../slideLayouts/slideLayout1.xml"/><Relationship Id="rId16" Type="http://schemas.openxmlformats.org/officeDocument/2006/relationships/package" Target="../embeddings/Microsoft_Office_Word___149.docx"/><Relationship Id="rId1" Type="http://schemas.openxmlformats.org/officeDocument/2006/relationships/vmlDrawing" Target="../drawings/vmlDrawing43.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48.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1.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54.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53.docx"/><Relationship Id="rId2" Type="http://schemas.openxmlformats.org/officeDocument/2006/relationships/slideLayout" Target="../slideLayouts/slideLayout1.xml"/><Relationship Id="rId16" Type="http://schemas.openxmlformats.org/officeDocument/2006/relationships/image" Target="../media/image168.png"/><Relationship Id="rId1" Type="http://schemas.openxmlformats.org/officeDocument/2006/relationships/vmlDrawing" Target="../drawings/vmlDrawing44.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52.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2.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2" Type="http://schemas.openxmlformats.org/officeDocument/2006/relationships/slideLayout" Target="../slideLayouts/slideLayout1.xml"/><Relationship Id="rId16" Type="http://schemas.openxmlformats.org/officeDocument/2006/relationships/package" Target="../embeddings/Microsoft_Office_Word___156.docx"/><Relationship Id="rId1" Type="http://schemas.openxmlformats.org/officeDocument/2006/relationships/vmlDrawing" Target="../drawings/vmlDrawing45.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55.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60.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59.docx"/><Relationship Id="rId2" Type="http://schemas.openxmlformats.org/officeDocument/2006/relationships/slideLayout" Target="../slideLayouts/slideLayout1.xml"/><Relationship Id="rId16" Type="http://schemas.openxmlformats.org/officeDocument/2006/relationships/package" Target="../embeddings/Microsoft_Office_Word___158.docx"/><Relationship Id="rId1" Type="http://schemas.openxmlformats.org/officeDocument/2006/relationships/vmlDrawing" Target="../drawings/vmlDrawing46.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57.docx"/><Relationship Id="rId10" Type="http://schemas.openxmlformats.org/officeDocument/2006/relationships/slide" Target="slide47.xml"/><Relationship Id="rId19" Type="http://schemas.openxmlformats.org/officeDocument/2006/relationships/package" Target="../embeddings/Microsoft_Office_Word___161.docx"/><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65.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64.docx"/><Relationship Id="rId2" Type="http://schemas.openxmlformats.org/officeDocument/2006/relationships/slideLayout" Target="../slideLayouts/slideLayout1.xml"/><Relationship Id="rId16" Type="http://schemas.openxmlformats.org/officeDocument/2006/relationships/package" Target="../embeddings/Microsoft_Office_Word___163.docx"/><Relationship Id="rId1" Type="http://schemas.openxmlformats.org/officeDocument/2006/relationships/vmlDrawing" Target="../drawings/vmlDrawing47.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62.docx"/><Relationship Id="rId10" Type="http://schemas.openxmlformats.org/officeDocument/2006/relationships/slide" Target="slide47.xml"/><Relationship Id="rId19" Type="http://schemas.openxmlformats.org/officeDocument/2006/relationships/package" Target="../embeddings/Microsoft_Office_Word___166.docx"/><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5.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70.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69.docx"/><Relationship Id="rId2" Type="http://schemas.openxmlformats.org/officeDocument/2006/relationships/slideLayout" Target="../slideLayouts/slideLayout1.xml"/><Relationship Id="rId16" Type="http://schemas.openxmlformats.org/officeDocument/2006/relationships/package" Target="../embeddings/Microsoft_Office_Word___168.docx"/><Relationship Id="rId1" Type="http://schemas.openxmlformats.org/officeDocument/2006/relationships/vmlDrawing" Target="../drawings/vmlDrawing48.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67.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6.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73.docx"/><Relationship Id="rId2" Type="http://schemas.openxmlformats.org/officeDocument/2006/relationships/slideLayout" Target="../slideLayouts/slideLayout1.xml"/><Relationship Id="rId16" Type="http://schemas.openxmlformats.org/officeDocument/2006/relationships/package" Target="../embeddings/Microsoft_Office_Word___172.docx"/><Relationship Id="rId1" Type="http://schemas.openxmlformats.org/officeDocument/2006/relationships/vmlDrawing" Target="../drawings/vmlDrawing49.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71.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7.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77.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76.docx"/><Relationship Id="rId2" Type="http://schemas.openxmlformats.org/officeDocument/2006/relationships/slideLayout" Target="../slideLayouts/slideLayout1.xml"/><Relationship Id="rId16" Type="http://schemas.openxmlformats.org/officeDocument/2006/relationships/package" Target="../embeddings/Microsoft_Office_Word___175.docx"/><Relationship Id="rId1" Type="http://schemas.openxmlformats.org/officeDocument/2006/relationships/vmlDrawing" Target="../drawings/vmlDrawing50.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74.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8.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2" Type="http://schemas.openxmlformats.org/officeDocument/2006/relationships/slideLayout" Target="../slideLayouts/slideLayout1.xml"/><Relationship Id="rId1" Type="http://schemas.openxmlformats.org/officeDocument/2006/relationships/vmlDrawing" Target="../drawings/vmlDrawing51.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78.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59.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package" Target="../embeddings/Microsoft_Office_Word___182.docx"/><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81.docx"/><Relationship Id="rId2" Type="http://schemas.openxmlformats.org/officeDocument/2006/relationships/slideLayout" Target="../slideLayouts/slideLayout1.xml"/><Relationship Id="rId16" Type="http://schemas.openxmlformats.org/officeDocument/2006/relationships/package" Target="../embeddings/Microsoft_Office_Word___180.docx"/><Relationship Id="rId1" Type="http://schemas.openxmlformats.org/officeDocument/2006/relationships/vmlDrawing" Target="../drawings/vmlDrawing52.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79.docx"/><Relationship Id="rId10" Type="http://schemas.openxmlformats.org/officeDocument/2006/relationships/slide" Target="slide47.xml"/><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Office_Word___5.docx"/><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package" Target="../embeddings/Microsoft_Office_Word___7.docx"/><Relationship Id="rId4" Type="http://schemas.openxmlformats.org/officeDocument/2006/relationships/package" Target="../embeddings/Microsoft_Office_Word___6.docx"/></Relationships>
</file>

<file path=ppt/slides/_rels/slide60.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53.xml"/><Relationship Id="rId18" Type="http://schemas.openxmlformats.org/officeDocument/2006/relationships/slide" Target="slide3.xm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slide" Target="slide51.xml"/><Relationship Id="rId17" Type="http://schemas.openxmlformats.org/officeDocument/2006/relationships/package" Target="../embeddings/Microsoft_Office_Word___185.docx"/><Relationship Id="rId2" Type="http://schemas.openxmlformats.org/officeDocument/2006/relationships/slideLayout" Target="../slideLayouts/slideLayout1.xml"/><Relationship Id="rId16" Type="http://schemas.openxmlformats.org/officeDocument/2006/relationships/package" Target="../embeddings/Microsoft_Office_Word___184.docx"/><Relationship Id="rId1" Type="http://schemas.openxmlformats.org/officeDocument/2006/relationships/vmlDrawing" Target="../drawings/vmlDrawing53.vml"/><Relationship Id="rId6" Type="http://schemas.openxmlformats.org/officeDocument/2006/relationships/slide" Target="slide39.xml"/><Relationship Id="rId11" Type="http://schemas.openxmlformats.org/officeDocument/2006/relationships/slide" Target="slide49.xml"/><Relationship Id="rId5" Type="http://schemas.openxmlformats.org/officeDocument/2006/relationships/slide" Target="slide37.xml"/><Relationship Id="rId15" Type="http://schemas.openxmlformats.org/officeDocument/2006/relationships/package" Target="../embeddings/Microsoft_Office_Word___183.docx"/><Relationship Id="rId10" Type="http://schemas.openxmlformats.org/officeDocument/2006/relationships/slide" Target="slide47.xml"/><Relationship Id="rId19" Type="http://schemas.openxmlformats.org/officeDocument/2006/relationships/image" Target="../media/image4.png"/><Relationship Id="rId4" Type="http://schemas.openxmlformats.org/officeDocument/2006/relationships/slide" Target="slide35.xml"/><Relationship Id="rId9" Type="http://schemas.openxmlformats.org/officeDocument/2006/relationships/slide" Target="slide45.xml"/><Relationship Id="rId14" Type="http://schemas.openxmlformats.org/officeDocument/2006/relationships/slide" Target="slide57.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Office_Word___8.docx"/><Relationship Id="rId7" Type="http://schemas.openxmlformats.org/officeDocument/2006/relationships/package" Target="../embeddings/Microsoft_Office_Word___12.docx"/><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package" Target="../embeddings/Microsoft_Office_Word___11.docx"/><Relationship Id="rId5" Type="http://schemas.openxmlformats.org/officeDocument/2006/relationships/package" Target="../embeddings/Microsoft_Office_Word___10.docx"/><Relationship Id="rId4" Type="http://schemas.openxmlformats.org/officeDocument/2006/relationships/package" Target="../embeddings/Microsoft_Office_Word___9.docx"/></Relationships>
</file>

<file path=ppt/slides/_rels/slide8.xml.rels><?xml version="1.0" encoding="UTF-8" standalone="yes"?>
<Relationships xmlns="http://schemas.openxmlformats.org/package/2006/relationships"><Relationship Id="rId8" Type="http://schemas.openxmlformats.org/officeDocument/2006/relationships/package" Target="../embeddings/Microsoft_Office_Word___18.docx"/><Relationship Id="rId3" Type="http://schemas.openxmlformats.org/officeDocument/2006/relationships/package" Target="../embeddings/Microsoft_Office_Word___13.docx"/><Relationship Id="rId7" Type="http://schemas.openxmlformats.org/officeDocument/2006/relationships/package" Target="../embeddings/Microsoft_Office_Word___17.docx"/><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package" Target="../embeddings/Microsoft_Office_Word___16.docx"/><Relationship Id="rId5" Type="http://schemas.openxmlformats.org/officeDocument/2006/relationships/package" Target="../embeddings/Microsoft_Office_Word___15.docx"/><Relationship Id="rId4" Type="http://schemas.openxmlformats.org/officeDocument/2006/relationships/package" Target="../embeddings/Microsoft_Office_Word___14.docx"/><Relationship Id="rId9" Type="http://schemas.openxmlformats.org/officeDocument/2006/relationships/package" Target="../embeddings/Microsoft_Office_Word___19.docx"/></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Office_Word___20.docx"/><Relationship Id="rId2" Type="http://schemas.openxmlformats.org/officeDocument/2006/relationships/slideLayout" Target="../slideLayouts/slideLayout1.xml"/><Relationship Id="rId1" Type="http://schemas.openxmlformats.org/officeDocument/2006/relationships/vmlDrawing" Target="../drawings/vmlDrawing5.vml"/><Relationship Id="rId5" Type="http://schemas.openxmlformats.org/officeDocument/2006/relationships/package" Target="../embeddings/Microsoft_Office_Word___22.docx"/><Relationship Id="rId4" Type="http://schemas.openxmlformats.org/officeDocument/2006/relationships/package" Target="../embeddings/Microsoft_Office_Word___21.docx"/></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1164357"/>
            <a:ext cx="9144000" cy="237626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dirty="0">
              <a:solidFill>
                <a:prstClr val="white"/>
              </a:solidFill>
              <a:ea typeface="微软雅黑" panose="020B0503020204020204" pitchFamily="34" charset="-122"/>
            </a:endParaRPr>
          </a:p>
        </p:txBody>
      </p:sp>
      <p:pic>
        <p:nvPicPr>
          <p:cNvPr id="11" name="Picture 6" descr="C:\Users\x201i\Desktop\未标题-2.png"/>
          <p:cNvPicPr>
            <a:picLocks noChangeAspect="1" noChangeArrowheads="1"/>
          </p:cNvPicPr>
          <p:nvPr/>
        </p:nvPicPr>
        <p:blipFill>
          <a:blip r:embed="rId2">
            <a:extLst>
              <a:ext uri="{28A0092B-C50C-407E-A947-70E740481C1C}">
                <a14:useLocalDpi xmlns:a14="http://schemas.microsoft.com/office/drawing/2010/main" xmlns=""/>
              </a:ext>
            </a:extLst>
          </a:blip>
          <a:srcRect/>
          <a:stretch>
            <a:fillRect/>
          </a:stretch>
        </p:blipFill>
        <p:spPr bwMode="auto">
          <a:xfrm>
            <a:off x="0" y="4515966"/>
            <a:ext cx="9144000" cy="460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TextBox 11"/>
          <p:cNvSpPr txBox="1"/>
          <p:nvPr/>
        </p:nvSpPr>
        <p:spPr>
          <a:xfrm>
            <a:off x="99884" y="3849226"/>
            <a:ext cx="8790463" cy="553998"/>
          </a:xfrm>
          <a:prstGeom prst="rect">
            <a:avLst/>
          </a:prstGeom>
          <a:noFill/>
        </p:spPr>
        <p:txBody>
          <a:bodyPr wrap="square">
            <a:spAutoFit/>
          </a:bodyPr>
          <a:lstStyle/>
          <a:p>
            <a:pPr algn="ctr">
              <a:defRPr/>
            </a:pPr>
            <a:r>
              <a:rPr lang="zh-CN" altLang="zh-CN" sz="30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Times New Roman" pitchFamily="18" charset="0"/>
                <a:ea typeface="微软雅黑" pitchFamily="34" charset="-122"/>
              </a:rPr>
              <a:t>第</a:t>
            </a:r>
            <a:r>
              <a:rPr lang="en-US" altLang="zh-CN" sz="30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Times New Roman" pitchFamily="18" charset="0"/>
                <a:ea typeface="微软雅黑" pitchFamily="34" charset="-122"/>
              </a:rPr>
              <a:t>16</a:t>
            </a:r>
            <a:r>
              <a:rPr lang="zh-CN" altLang="zh-CN" sz="30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Times New Roman" pitchFamily="18" charset="0"/>
                <a:ea typeface="微软雅黑" pitchFamily="34" charset="-122"/>
              </a:rPr>
              <a:t>练　关于平面向量数量积运算的三类经典题型</a:t>
            </a:r>
          </a:p>
        </p:txBody>
      </p:sp>
      <p:sp>
        <p:nvSpPr>
          <p:cNvPr id="8" name="TextBox 11"/>
          <p:cNvSpPr txBox="1"/>
          <p:nvPr/>
        </p:nvSpPr>
        <p:spPr>
          <a:xfrm>
            <a:off x="126570" y="800805"/>
            <a:ext cx="2522020" cy="323165"/>
          </a:xfrm>
          <a:prstGeom prst="rect">
            <a:avLst/>
          </a:prstGeom>
          <a:noFill/>
        </p:spPr>
        <p:txBody>
          <a:bodyPr wrap="square">
            <a:spAutoFit/>
          </a:bodyPr>
          <a:lstStyle/>
          <a:p>
            <a:pPr algn="ctr" fontAlgn="auto">
              <a:spcBef>
                <a:spcPts val="0"/>
              </a:spcBef>
              <a:spcAft>
                <a:spcPts val="0"/>
              </a:spcAft>
              <a:defRPr/>
            </a:pPr>
            <a:r>
              <a:rPr lang="zh-CN" altLang="en-US" sz="1500" b="1" dirty="0" smtClean="0">
                <a:solidFill>
                  <a:schemeClr val="bg1">
                    <a:lumMod val="50000"/>
                  </a:schemeClr>
                </a:solidFill>
                <a:effectLst>
                  <a:reflection blurRad="25400" stA="30000" endPos="30000" dist="50800" dir="5400000" sy="-100000" algn="bl" rotWithShape="0"/>
                </a:effectLst>
                <a:latin typeface="Times New Roman" pitchFamily="18" charset="0"/>
                <a:ea typeface="微软雅黑" pitchFamily="34" charset="-122"/>
                <a:cs typeface="Times New Roman" pitchFamily="18" charset="0"/>
              </a:rPr>
              <a:t>专题</a:t>
            </a:r>
            <a:r>
              <a:rPr lang="en-US" altLang="zh-CN" sz="1500" b="1" dirty="0" smtClean="0">
                <a:solidFill>
                  <a:schemeClr val="bg1">
                    <a:lumMod val="50000"/>
                  </a:schemeClr>
                </a:solidFill>
                <a:effectLst>
                  <a:reflection blurRad="25400" stA="30000" endPos="30000" dist="50800" dir="5400000" sy="-100000" algn="bl" rotWithShape="0"/>
                </a:effectLst>
                <a:latin typeface="Times New Roman" pitchFamily="18" charset="0"/>
                <a:ea typeface="微软雅黑" pitchFamily="34" charset="-122"/>
                <a:cs typeface="Times New Roman" pitchFamily="18" charset="0"/>
              </a:rPr>
              <a:t>4   </a:t>
            </a:r>
            <a:r>
              <a:rPr lang="zh-CN" altLang="en-US" sz="1500" b="1" dirty="0" smtClean="0">
                <a:solidFill>
                  <a:schemeClr val="bg1">
                    <a:lumMod val="50000"/>
                  </a:schemeClr>
                </a:solidFill>
                <a:effectLst>
                  <a:reflection blurRad="25400" stA="30000" endPos="30000" dist="50800" dir="5400000" sy="-100000" algn="bl" rotWithShape="0"/>
                </a:effectLst>
                <a:latin typeface="Times New Roman" pitchFamily="18" charset="0"/>
                <a:ea typeface="微软雅黑" pitchFamily="34" charset="-122"/>
                <a:cs typeface="Times New Roman" pitchFamily="18" charset="0"/>
              </a:rPr>
              <a:t>三角函数与平面向量</a:t>
            </a:r>
            <a:endParaRPr lang="zh-CN" altLang="en-US" sz="1500" b="1" dirty="0">
              <a:solidFill>
                <a:schemeClr val="bg1">
                  <a:lumMod val="50000"/>
                </a:schemeClr>
              </a:solidFill>
              <a:effectLst>
                <a:reflection blurRad="25400" stA="30000" endPos="30000" dist="50800" dir="5400000" sy="-100000" algn="bl" rotWithShape="0"/>
              </a:effectLst>
              <a:latin typeface="Times New Roman" pitchFamily="18" charset="0"/>
              <a:ea typeface="微软雅黑" pitchFamily="34" charset="-122"/>
              <a:cs typeface="Times New Roman" pitchFamily="18" charset="0"/>
            </a:endParaRPr>
          </a:p>
        </p:txBody>
      </p:sp>
      <p:pic>
        <p:nvPicPr>
          <p:cNvPr id="7" name="图片 6"/>
          <p:cNvPicPr>
            <a:picLocks noChangeAspect="1"/>
          </p:cNvPicPr>
          <p:nvPr/>
        </p:nvPicPr>
        <p:blipFill>
          <a:blip r:embed="rId3" cstate="print">
            <a:extLst>
              <a:ext uri="{BEBA8EAE-BF5A-486C-A8C5-ECC9F3942E4B}">
                <a14:imgProps xmlns:a14="http://schemas.microsoft.com/office/drawing/2010/main" xmlns="">
                  <a14:imgLayer r:embed="rId4">
                    <a14:imgEffect>
                      <a14:colorTemperature colorTemp="7200"/>
                    </a14:imgEffect>
                  </a14:imgLayer>
                </a14:imgProps>
              </a:ext>
              <a:ext uri="{28A0092B-C50C-407E-A947-70E740481C1C}">
                <a14:useLocalDpi xmlns:a14="http://schemas.microsoft.com/office/drawing/2010/main" xmlns="" val="0"/>
              </a:ext>
            </a:extLst>
          </a:blip>
          <a:stretch>
            <a:fillRect/>
          </a:stretch>
        </p:blipFill>
        <p:spPr>
          <a:xfrm>
            <a:off x="2541998" y="1164132"/>
            <a:ext cx="4199263" cy="2362083"/>
          </a:xfrm>
          <a:prstGeom prst="rect">
            <a:avLst/>
          </a:prstGeom>
        </p:spPr>
      </p:pic>
    </p:spTree>
    <p:extLst>
      <p:ext uri="{BB962C8B-B14F-4D97-AF65-F5344CB8AC3E}">
        <p14:creationId xmlns:p14="http://schemas.microsoft.com/office/powerpoint/2010/main" xmlns="" val="1590944392"/>
      </p:ext>
    </p:extLst>
  </p:cSld>
  <p:clrMapOvr>
    <a:masterClrMapping/>
  </p:clrMapOvr>
  <mc:AlternateContent xmlns:mc="http://schemas.openxmlformats.org/markup-compatibility/2006">
    <mc:Choice xmlns:p14="http://schemas.microsoft.com/office/powerpoint/2010/main" xmlns=""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2187885589"/>
              </p:ext>
            </p:extLst>
          </p:nvPr>
        </p:nvGraphicFramePr>
        <p:xfrm>
          <a:off x="539552" y="555526"/>
          <a:ext cx="3040062" cy="1782762"/>
        </p:xfrm>
        <a:graphic>
          <a:graphicData uri="http://schemas.openxmlformats.org/presentationml/2006/ole">
            <p:oleObj spid="_x0000_s6381" name="文档" r:id="rId3" imgW="3040882" imgH="1791332"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1826247036"/>
              </p:ext>
            </p:extLst>
          </p:nvPr>
        </p:nvGraphicFramePr>
        <p:xfrm>
          <a:off x="518478" y="2172008"/>
          <a:ext cx="5135562" cy="1782762"/>
        </p:xfrm>
        <a:graphic>
          <a:graphicData uri="http://schemas.openxmlformats.org/presentationml/2006/ole">
            <p:oleObj spid="_x0000_s6382" name="文档" r:id="rId4" imgW="5135920" imgH="1791332"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128121635"/>
              </p:ext>
            </p:extLst>
          </p:nvPr>
        </p:nvGraphicFramePr>
        <p:xfrm>
          <a:off x="539552" y="3779044"/>
          <a:ext cx="5135562" cy="1096962"/>
        </p:xfrm>
        <a:graphic>
          <a:graphicData uri="http://schemas.openxmlformats.org/presentationml/2006/ole">
            <p:oleObj spid="_x0000_s6383" name="文档" r:id="rId5" imgW="5135920" imgH="1099030" progId="Word.Document.12">
              <p:embed/>
            </p:oleObj>
          </a:graphicData>
        </a:graphic>
      </p:graphicFrame>
    </p:spTree>
    <p:extLst>
      <p:ext uri="{BB962C8B-B14F-4D97-AF65-F5344CB8AC3E}">
        <p14:creationId xmlns:p14="http://schemas.microsoft.com/office/powerpoint/2010/main" xmlns="" val="92687626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800957331"/>
              </p:ext>
            </p:extLst>
          </p:nvPr>
        </p:nvGraphicFramePr>
        <p:xfrm>
          <a:off x="482784" y="1635646"/>
          <a:ext cx="3657600" cy="1096963"/>
        </p:xfrm>
        <a:graphic>
          <a:graphicData uri="http://schemas.openxmlformats.org/presentationml/2006/ole">
            <p:oleObj spid="_x0000_s7469" name="文档" r:id="rId3" imgW="3658128" imgH="1099030"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2637026061"/>
              </p:ext>
            </p:extLst>
          </p:nvPr>
        </p:nvGraphicFramePr>
        <p:xfrm>
          <a:off x="539552" y="627534"/>
          <a:ext cx="5135562" cy="1096962"/>
        </p:xfrm>
        <a:graphic>
          <a:graphicData uri="http://schemas.openxmlformats.org/presentationml/2006/ole">
            <p:oleObj spid="_x0000_s7470" name="文档" r:id="rId4" imgW="5135920" imgH="1100472"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1287908450"/>
              </p:ext>
            </p:extLst>
          </p:nvPr>
        </p:nvGraphicFramePr>
        <p:xfrm>
          <a:off x="465138" y="2646487"/>
          <a:ext cx="5935662" cy="1096962"/>
        </p:xfrm>
        <a:graphic>
          <a:graphicData uri="http://schemas.openxmlformats.org/presentationml/2006/ole">
            <p:oleObj spid="_x0000_s7471" name="文档" r:id="rId5" imgW="5935106" imgH="1098561"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1162093467"/>
              </p:ext>
            </p:extLst>
          </p:nvPr>
        </p:nvGraphicFramePr>
        <p:xfrm>
          <a:off x="447492" y="3657328"/>
          <a:ext cx="5935662" cy="1096962"/>
        </p:xfrm>
        <a:graphic>
          <a:graphicData uri="http://schemas.openxmlformats.org/presentationml/2006/ole">
            <p:oleObj spid="_x0000_s7472" name="文档" r:id="rId6" imgW="5935106" imgH="1100003" progId="Word.Document.12">
              <p:embed/>
            </p:oleObj>
          </a:graphicData>
        </a:graphic>
      </p:graphicFrame>
    </p:spTree>
    <p:extLst>
      <p:ext uri="{BB962C8B-B14F-4D97-AF65-F5344CB8AC3E}">
        <p14:creationId xmlns:p14="http://schemas.microsoft.com/office/powerpoint/2010/main" xmlns="" val="144474893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1520" y="51470"/>
            <a:ext cx="8597865" cy="1816908"/>
          </a:xfrm>
          <a:prstGeom prst="rect">
            <a:avLst/>
          </a:prstGeom>
        </p:spPr>
        <p:txBody>
          <a:bodyPr>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方法三　以</a:t>
            </a:r>
            <a:r>
              <a:rPr lang="en-US" altLang="zh-CN" sz="2600" i="1" kern="100" dirty="0">
                <a:latin typeface="Times New Roman"/>
                <a:ea typeface="华文细黑"/>
                <a:cs typeface="Courier New"/>
              </a:rPr>
              <a:t>O</a:t>
            </a:r>
            <a:r>
              <a:rPr lang="zh-CN" altLang="zh-CN" sz="2600" kern="100" dirty="0">
                <a:latin typeface="Times New Roman"/>
                <a:ea typeface="华文细黑"/>
                <a:cs typeface="Times New Roman"/>
              </a:rPr>
              <a:t>为坐标原点，建立平面直角坐标系</a:t>
            </a:r>
            <a:r>
              <a:rPr lang="en-US" altLang="zh-CN" sz="2600" i="1" kern="100" dirty="0" err="1">
                <a:latin typeface="Times New Roman"/>
                <a:ea typeface="华文细黑"/>
                <a:cs typeface="Courier New"/>
              </a:rPr>
              <a:t>xOy</a:t>
            </a:r>
            <a:r>
              <a:rPr lang="zh-CN" altLang="zh-CN" sz="2600" kern="100" dirty="0">
                <a:latin typeface="Times New Roman"/>
                <a:ea typeface="华文细黑"/>
                <a:cs typeface="Times New Roman"/>
              </a:rPr>
              <a:t>，</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则圆</a:t>
            </a:r>
            <a:r>
              <a:rPr lang="en-US" altLang="zh-CN" sz="2600" i="1" kern="100" dirty="0">
                <a:latin typeface="Times New Roman"/>
                <a:ea typeface="华文细黑"/>
                <a:cs typeface="Courier New"/>
              </a:rPr>
              <a:t>O</a:t>
            </a:r>
            <a:r>
              <a:rPr lang="zh-CN" altLang="zh-CN" sz="2600" kern="100" dirty="0">
                <a:latin typeface="Times New Roman"/>
                <a:ea typeface="华文细黑"/>
                <a:cs typeface="Times New Roman"/>
              </a:rPr>
              <a:t>的方程为</a:t>
            </a:r>
            <a:r>
              <a:rPr lang="en-US" altLang="zh-CN" sz="2600" i="1" kern="100" dirty="0">
                <a:latin typeface="Times New Roman"/>
                <a:ea typeface="华文细黑"/>
                <a:cs typeface="Courier New"/>
              </a:rPr>
              <a:t>x</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设</a:t>
            </a:r>
            <a:r>
              <a:rPr lang="en-US" altLang="zh-CN" sz="2600" i="1" kern="100" dirty="0">
                <a:latin typeface="Times New Roman"/>
                <a:ea typeface="华文细黑"/>
                <a:cs typeface="Courier New"/>
              </a:rPr>
              <a:t>A</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B</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P</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en-US" altLang="zh-CN" sz="2600" kern="100" dirty="0">
                <a:latin typeface="Times New Roman"/>
                <a:ea typeface="华文细黑"/>
                <a:cs typeface="Courier New"/>
              </a:rPr>
              <a:t>0)</a:t>
            </a:r>
            <a:r>
              <a:rPr lang="zh-CN" altLang="zh-CN" sz="2600" kern="100" dirty="0" smtClean="0">
                <a:latin typeface="Times New Roman"/>
                <a:ea typeface="华文细黑"/>
                <a:cs typeface="Times New Roman"/>
              </a:rPr>
              <a:t>，</a:t>
            </a:r>
            <a:endParaRPr lang="zh-CN" altLang="zh-CN" sz="26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506045074"/>
              </p:ext>
            </p:extLst>
          </p:nvPr>
        </p:nvGraphicFramePr>
        <p:xfrm>
          <a:off x="331148" y="1851670"/>
          <a:ext cx="8366125" cy="1098550"/>
        </p:xfrm>
        <a:graphic>
          <a:graphicData uri="http://schemas.openxmlformats.org/presentationml/2006/ole">
            <p:oleObj spid="_x0000_s8565" name="文档" r:id="rId3" imgW="8365362" imgH="1098561"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3595846631"/>
              </p:ext>
            </p:extLst>
          </p:nvPr>
        </p:nvGraphicFramePr>
        <p:xfrm>
          <a:off x="310331" y="2499742"/>
          <a:ext cx="8366125" cy="1098550"/>
        </p:xfrm>
        <a:graphic>
          <a:graphicData uri="http://schemas.openxmlformats.org/presentationml/2006/ole">
            <p:oleObj spid="_x0000_s8566" name="文档" r:id="rId4" imgW="8365362" imgH="1100003"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394149550"/>
              </p:ext>
            </p:extLst>
          </p:nvPr>
        </p:nvGraphicFramePr>
        <p:xfrm>
          <a:off x="288925" y="3291830"/>
          <a:ext cx="8367713" cy="777875"/>
        </p:xfrm>
        <a:graphic>
          <a:graphicData uri="http://schemas.openxmlformats.org/presentationml/2006/ole">
            <p:oleObj spid="_x0000_s8567" name="文档" r:id="rId5" imgW="8365362" imgH="778148"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1321585390"/>
              </p:ext>
            </p:extLst>
          </p:nvPr>
        </p:nvGraphicFramePr>
        <p:xfrm>
          <a:off x="267519" y="3882107"/>
          <a:ext cx="8367713" cy="777875"/>
        </p:xfrm>
        <a:graphic>
          <a:graphicData uri="http://schemas.openxmlformats.org/presentationml/2006/ole">
            <p:oleObj spid="_x0000_s8568" name="文档" r:id="rId6" imgW="8365362" imgH="778869"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365984725"/>
              </p:ext>
            </p:extLst>
          </p:nvPr>
        </p:nvGraphicFramePr>
        <p:xfrm>
          <a:off x="251520" y="4530179"/>
          <a:ext cx="8367713" cy="777875"/>
        </p:xfrm>
        <a:graphic>
          <a:graphicData uri="http://schemas.openxmlformats.org/presentationml/2006/ole">
            <p:oleObj spid="_x0000_s8569" name="文档" r:id="rId7" imgW="8365362" imgH="780310" progId="Word.Document.12">
              <p:embed/>
            </p:oleObj>
          </a:graphicData>
        </a:graphic>
      </p:graphicFrame>
    </p:spTree>
    <p:extLst>
      <p:ext uri="{BB962C8B-B14F-4D97-AF65-F5344CB8AC3E}">
        <p14:creationId xmlns:p14="http://schemas.microsoft.com/office/powerpoint/2010/main" xmlns="" val="346173733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blinds(horizontal)">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blinds(horizontal)">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linds(horizontal)">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linds(horizontal)">
                                      <p:cBhvr>
                                        <p:cTn id="3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632330667"/>
              </p:ext>
            </p:extLst>
          </p:nvPr>
        </p:nvGraphicFramePr>
        <p:xfrm>
          <a:off x="454347" y="655117"/>
          <a:ext cx="8366125" cy="1098550"/>
        </p:xfrm>
        <a:graphic>
          <a:graphicData uri="http://schemas.openxmlformats.org/presentationml/2006/ole">
            <p:oleObj spid="_x0000_s9517" name="文档" r:id="rId3" imgW="8365362" imgH="1100003"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3276074822"/>
              </p:ext>
            </p:extLst>
          </p:nvPr>
        </p:nvGraphicFramePr>
        <p:xfrm>
          <a:off x="454347" y="1644799"/>
          <a:ext cx="8366125" cy="1098550"/>
        </p:xfrm>
        <a:graphic>
          <a:graphicData uri="http://schemas.openxmlformats.org/presentationml/2006/ole">
            <p:oleObj spid="_x0000_s9518" name="文档" r:id="rId4" imgW="8365362" imgH="1101445"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303492890"/>
              </p:ext>
            </p:extLst>
          </p:nvPr>
        </p:nvGraphicFramePr>
        <p:xfrm>
          <a:off x="454347" y="2436887"/>
          <a:ext cx="8366125" cy="1098550"/>
        </p:xfrm>
        <a:graphic>
          <a:graphicData uri="http://schemas.openxmlformats.org/presentationml/2006/ole">
            <p:oleObj spid="_x0000_s9519" name="文档" r:id="rId5" imgW="8365362" imgH="1102887"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2609136301"/>
              </p:ext>
            </p:extLst>
          </p:nvPr>
        </p:nvGraphicFramePr>
        <p:xfrm>
          <a:off x="454347" y="3103389"/>
          <a:ext cx="8366125" cy="1098550"/>
        </p:xfrm>
        <a:graphic>
          <a:graphicData uri="http://schemas.openxmlformats.org/presentationml/2006/ole">
            <p:oleObj spid="_x0000_s9520" name="文档" r:id="rId6" imgW="8365362" imgH="1104689" progId="Word.Document.12">
              <p:embed/>
            </p:oleObj>
          </a:graphicData>
        </a:graphic>
      </p:graphicFrame>
      <p:sp>
        <p:nvSpPr>
          <p:cNvPr id="8" name="矩形 7"/>
          <p:cNvSpPr/>
          <p:nvPr/>
        </p:nvSpPr>
        <p:spPr>
          <a:xfrm>
            <a:off x="348431" y="3895477"/>
            <a:ext cx="1425390" cy="69249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smtClean="0">
                <a:solidFill>
                  <a:srgbClr val="E46C0A"/>
                </a:solidFill>
                <a:latin typeface="Times New Roman"/>
                <a:ea typeface="华文细黑"/>
                <a:cs typeface="Courier New"/>
              </a:rPr>
              <a:t>D</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27210010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07734" y="381739"/>
            <a:ext cx="8512738" cy="4293483"/>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点评　</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平面向量数量积的运算有两种形式：一是依据长度和夹角，二是利用坐标运算，具体应用哪种形式由已知条件的特征来选择</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注意两向量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的数量积</a:t>
            </a:r>
            <a:r>
              <a:rPr lang="en-US" altLang="zh-CN" sz="2600" b="1" i="1" kern="100" dirty="0" err="1">
                <a:solidFill>
                  <a:srgbClr val="0000FF"/>
                </a:solidFill>
                <a:latin typeface="Times New Roman"/>
                <a:ea typeface="华文细黑"/>
                <a:cs typeface="Courier New"/>
              </a:rPr>
              <a:t>a</a:t>
            </a:r>
            <a:r>
              <a:rPr lang="en-US" altLang="zh-CN" sz="2600"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与代数中</a:t>
            </a:r>
            <a:r>
              <a:rPr lang="en-US" altLang="zh-CN" sz="2600" i="1" kern="100" dirty="0">
                <a:latin typeface="Times New Roman"/>
                <a:ea typeface="华文细黑"/>
                <a:cs typeface="Courier New"/>
              </a:rPr>
              <a:t>a</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b</a:t>
            </a:r>
            <a:r>
              <a:rPr lang="zh-CN" altLang="zh-CN" sz="2600" kern="100" dirty="0">
                <a:latin typeface="Times New Roman"/>
                <a:ea typeface="华文细黑"/>
                <a:cs typeface="Times New Roman"/>
              </a:rPr>
              <a:t>的乘积写法不同，不应该漏掉其中的</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endParaRPr lang="zh-CN" altLang="zh-CN" sz="1050" kern="100" dirty="0">
              <a:latin typeface="宋体"/>
              <a:cs typeface="Courier New"/>
            </a:endParaRPr>
          </a:p>
          <a:p>
            <a:pPr algn="just">
              <a:lnSpc>
                <a:spcPct val="150000"/>
              </a:lnSpc>
              <a:spcAft>
                <a:spcPts val="0"/>
              </a:spcAft>
              <a:tabLst>
                <a:tab pos="1890395" algn="l"/>
              </a:tabLst>
            </a:pP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向量的数量积运算需要注意的问题：</a:t>
            </a:r>
            <a:r>
              <a:rPr lang="en-US" altLang="zh-CN" sz="2600" b="1" i="1" kern="100" dirty="0" err="1">
                <a:solidFill>
                  <a:srgbClr val="0000FF"/>
                </a:solidFill>
                <a:latin typeface="Times New Roman"/>
                <a:ea typeface="华文细黑"/>
                <a:cs typeface="Courier New"/>
              </a:rPr>
              <a:t>a</a:t>
            </a:r>
            <a:r>
              <a:rPr lang="en-US" altLang="zh-CN" sz="2600" b="1" i="1"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时</a:t>
            </a:r>
            <a:r>
              <a:rPr lang="zh-CN" altLang="zh-CN" sz="2600" kern="100" dirty="0" smtClean="0">
                <a:latin typeface="Times New Roman"/>
                <a:ea typeface="华文细黑"/>
                <a:cs typeface="Times New Roman"/>
              </a:rPr>
              <a:t>得不到</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en-US" altLang="zh-CN" sz="2600" b="1" i="1" kern="100" dirty="0" smtClean="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kern="100" dirty="0">
                <a:solidFill>
                  <a:srgbClr val="0000FF"/>
                </a:solidFill>
                <a:latin typeface="Times New Roman"/>
                <a:ea typeface="华文细黑"/>
                <a:cs typeface="Courier New"/>
              </a:rPr>
              <a:t>0</a:t>
            </a:r>
            <a:r>
              <a:rPr lang="zh-CN" altLang="zh-CN" sz="2600" kern="100" dirty="0">
                <a:latin typeface="Times New Roman"/>
                <a:ea typeface="华文细黑"/>
                <a:cs typeface="Times New Roman"/>
              </a:rPr>
              <a:t>或</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b="1" kern="100" dirty="0">
                <a:solidFill>
                  <a:srgbClr val="0000FF"/>
                </a:solidFill>
                <a:latin typeface="Times New Roman"/>
                <a:ea typeface="华文细黑"/>
                <a:cs typeface="Courier New"/>
              </a:rPr>
              <a:t>0</a:t>
            </a:r>
            <a:r>
              <a:rPr lang="zh-CN" altLang="zh-CN" sz="2600" kern="100" dirty="0">
                <a:latin typeface="Times New Roman"/>
                <a:ea typeface="华文细黑"/>
                <a:cs typeface="Times New Roman"/>
              </a:rPr>
              <a:t>，根据平面向量数量积的性质有</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zh-CN" altLang="zh-CN" sz="2600" kern="100" dirty="0" smtClean="0">
                <a:latin typeface="Times New Roman"/>
                <a:ea typeface="华文细黑"/>
                <a:cs typeface="Times New Roman"/>
              </a:rPr>
              <a:t>但</a:t>
            </a:r>
            <a:r>
              <a:rPr lang="en-US" altLang="zh-CN" sz="2600" kern="100" dirty="0">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a</a:t>
            </a:r>
            <a:r>
              <a:rPr lang="en-US" altLang="zh-CN" sz="2600" b="1" i="1"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smtClean="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xmlns="" val="318712982"/>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1271350662"/>
              </p:ext>
            </p:extLst>
          </p:nvPr>
        </p:nvGraphicFramePr>
        <p:xfrm>
          <a:off x="306139" y="586040"/>
          <a:ext cx="8440737" cy="1098550"/>
        </p:xfrm>
        <a:graphic>
          <a:graphicData uri="http://schemas.openxmlformats.org/presentationml/2006/ole">
            <p:oleObj spid="_x0000_s10615" name="文档" r:id="rId3" imgW="8441296" imgH="1098561"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2966609270"/>
              </p:ext>
            </p:extLst>
          </p:nvPr>
        </p:nvGraphicFramePr>
        <p:xfrm>
          <a:off x="306139" y="1384688"/>
          <a:ext cx="8440737" cy="1098550"/>
        </p:xfrm>
        <a:graphic>
          <a:graphicData uri="http://schemas.openxmlformats.org/presentationml/2006/ole">
            <p:oleObj spid="_x0000_s10616" name="文档" r:id="rId4" imgW="8441296" imgH="1100003"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4043895976"/>
              </p:ext>
            </p:extLst>
          </p:nvPr>
        </p:nvGraphicFramePr>
        <p:xfrm>
          <a:off x="306139" y="2183336"/>
          <a:ext cx="8440737" cy="1098550"/>
        </p:xfrm>
        <a:graphic>
          <a:graphicData uri="http://schemas.openxmlformats.org/presentationml/2006/ole">
            <p:oleObj spid="_x0000_s10617" name="文档" r:id="rId5" imgW="8441296" imgH="1101445"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3347925395"/>
              </p:ext>
            </p:extLst>
          </p:nvPr>
        </p:nvGraphicFramePr>
        <p:xfrm>
          <a:off x="306139" y="2981984"/>
          <a:ext cx="8442325" cy="1096962"/>
        </p:xfrm>
        <a:graphic>
          <a:graphicData uri="http://schemas.openxmlformats.org/presentationml/2006/ole">
            <p:oleObj spid="_x0000_s10618" name="文档" r:id="rId6" imgW="8441296" imgH="1102887"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2544653968"/>
              </p:ext>
            </p:extLst>
          </p:nvPr>
        </p:nvGraphicFramePr>
        <p:xfrm>
          <a:off x="306139" y="3779044"/>
          <a:ext cx="8442325" cy="1096962"/>
        </p:xfrm>
        <a:graphic>
          <a:graphicData uri="http://schemas.openxmlformats.org/presentationml/2006/ole">
            <p:oleObj spid="_x0000_s10619" name="文档" r:id="rId7" imgW="8441296" imgH="1104689" progId="Word.Document.12">
              <p:embed/>
            </p:oleObj>
          </a:graphicData>
        </a:graphic>
      </p:graphicFrame>
      <p:sp>
        <p:nvSpPr>
          <p:cNvPr id="9" name="矩形 8"/>
          <p:cNvSpPr/>
          <p:nvPr/>
        </p:nvSpPr>
        <p:spPr>
          <a:xfrm>
            <a:off x="2276406" y="1409621"/>
            <a:ext cx="351378" cy="616579"/>
          </a:xfrm>
          <a:prstGeom prst="rect">
            <a:avLst/>
          </a:prstGeom>
        </p:spPr>
        <p:txBody>
          <a:bodyPr wrap="none">
            <a:spAutoFit/>
          </a:bodyPr>
          <a:lstStyle/>
          <a:p>
            <a:pPr algn="just">
              <a:lnSpc>
                <a:spcPct val="150000"/>
              </a:lnSpc>
              <a:spcAft>
                <a:spcPts val="0"/>
              </a:spcAft>
              <a:tabLst>
                <a:tab pos="1890395" algn="l"/>
              </a:tabLst>
            </a:pPr>
            <a:r>
              <a:rPr lang="en-US" altLang="zh-CN" sz="2600" kern="100" dirty="0" smtClean="0">
                <a:solidFill>
                  <a:schemeClr val="accent6">
                    <a:lumMod val="75000"/>
                  </a:schemeClr>
                </a:solidFill>
                <a:latin typeface="Times New Roman"/>
                <a:ea typeface="华文细黑"/>
                <a:cs typeface="Courier New"/>
              </a:rPr>
              <a:t>9</a:t>
            </a:r>
            <a:endParaRPr lang="zh-CN" altLang="zh-CN" sz="2600" kern="100" dirty="0">
              <a:solidFill>
                <a:schemeClr val="accent6">
                  <a:lumMod val="75000"/>
                </a:schemeClr>
              </a:solidFill>
              <a:effectLst/>
              <a:latin typeface="宋体"/>
              <a:cs typeface="Courier New"/>
            </a:endParaRPr>
          </a:p>
        </p:txBody>
      </p:sp>
      <p:pic>
        <p:nvPicPr>
          <p:cNvPr id="10" name="Picture 2">
            <a:hlinkClick r:id="rId8" action="ppaction://hlinksldjump"/>
          </p:cNvPr>
          <p:cNvPicPr>
            <a:picLocks noChangeAspect="1" noChangeArrowheads="1"/>
          </p:cNvPicPr>
          <p:nvPr/>
        </p:nvPicPr>
        <p:blipFill>
          <a:blip r:embed="rId9" cstate="print">
            <a:extLst>
              <a:ext uri="{28A0092B-C50C-407E-A947-70E740481C1C}">
                <a14:useLocalDpi xmlns:a14="http://schemas.microsoft.com/office/drawing/2010/main" xmlns="" val="0"/>
              </a:ext>
            </a:extLst>
          </a:blip>
          <a:srcRect/>
          <a:stretch>
            <a:fillRect/>
          </a:stretch>
        </p:blipFill>
        <p:spPr bwMode="auto">
          <a:xfrm rot="16200000">
            <a:off x="8492975" y="4547811"/>
            <a:ext cx="539117" cy="5363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840133370"/>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1960" y="168999"/>
            <a:ext cx="7010252" cy="523220"/>
          </a:xfrm>
          <a:prstGeom prst="rect">
            <a:avLst/>
          </a:prstGeom>
          <a:noFill/>
        </p:spPr>
        <p:txBody>
          <a:bodyPr wrap="none" rtlCol="0">
            <a:spAutoFit/>
          </a:bodyPr>
          <a:lstStyle/>
          <a:p>
            <a:r>
              <a:rPr lang="zh-CN" altLang="zh-CN" sz="2800" b="1" dirty="0">
                <a:solidFill>
                  <a:srgbClr val="0070C0"/>
                </a:solidFill>
                <a:latin typeface="微软雅黑" pitchFamily="34" charset="-122"/>
                <a:ea typeface="微软雅黑" pitchFamily="34" charset="-122"/>
              </a:rPr>
              <a:t>题型二　利用平面向量数量积求两向量夹角</a:t>
            </a:r>
          </a:p>
        </p:txBody>
      </p:sp>
      <p:cxnSp>
        <p:nvCxnSpPr>
          <p:cNvPr id="8" name="直接连接符 7"/>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6" name="矩形 5"/>
          <p:cNvSpPr/>
          <p:nvPr/>
        </p:nvSpPr>
        <p:spPr>
          <a:xfrm>
            <a:off x="294615" y="1074595"/>
            <a:ext cx="8597865" cy="1216743"/>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例</a:t>
            </a:r>
            <a:r>
              <a:rPr lang="en-US" altLang="zh-CN" sz="2600" b="1" kern="100" dirty="0">
                <a:solidFill>
                  <a:srgbClr val="0066FF"/>
                </a:solidFill>
                <a:latin typeface="Times New Roman"/>
                <a:ea typeface="微软雅黑"/>
                <a:cs typeface="Courier New"/>
              </a:rPr>
              <a:t>2</a:t>
            </a:r>
            <a:r>
              <a:rPr lang="zh-CN" altLang="zh-CN" sz="2600" b="1" kern="100" dirty="0">
                <a:solidFill>
                  <a:srgbClr val="0066FF"/>
                </a:solidFill>
                <a:latin typeface="Times New Roman"/>
                <a:ea typeface="微软雅黑"/>
                <a:cs typeface="Times New Roman"/>
              </a:rPr>
              <a:t>　</a:t>
            </a:r>
            <a:r>
              <a:rPr lang="en-US" altLang="zh-CN" sz="2600" kern="100" dirty="0">
                <a:latin typeface="Times New Roman"/>
                <a:ea typeface="华文细黑"/>
                <a:cs typeface="Courier New"/>
              </a:rPr>
              <a:t>(1)(2015·</a:t>
            </a:r>
            <a:r>
              <a:rPr lang="zh-CN" altLang="zh-CN" sz="2600" kern="100" dirty="0">
                <a:latin typeface="Times New Roman"/>
                <a:ea typeface="华文细黑"/>
                <a:cs typeface="Times New Roman"/>
              </a:rPr>
              <a:t>重庆</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若非零向量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满足</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smtClean="0">
                <a:latin typeface="Times New Roman"/>
                <a:ea typeface="华文细黑"/>
                <a:cs typeface="Times New Roman"/>
              </a:rPr>
              <a:t>＝</a:t>
            </a:r>
            <a:r>
              <a:rPr lang="en-US" altLang="zh-CN" sz="2600" kern="100" dirty="0">
                <a:latin typeface="Times New Roman"/>
                <a:ea typeface="华文细黑"/>
                <a:cs typeface="Times New Roman"/>
              </a:rPr>
              <a:t> </a:t>
            </a:r>
            <a:r>
              <a:rPr lang="en-US" altLang="zh-CN" sz="2600" kern="100" dirty="0" smtClean="0">
                <a:latin typeface="Times New Roman"/>
                <a:ea typeface="华文细黑"/>
                <a:cs typeface="Times New Roman"/>
              </a:rPr>
              <a:t>         </a:t>
            </a:r>
            <a:r>
              <a:rPr lang="en-US" altLang="zh-CN" sz="2600" kern="100" dirty="0" smtClean="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zh-CN" altLang="zh-CN" sz="2600" kern="100" dirty="0" smtClean="0">
                <a:latin typeface="Times New Roman"/>
                <a:ea typeface="华文细黑"/>
                <a:cs typeface="Times New Roman"/>
              </a:rPr>
              <a:t>且</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，则</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684600910"/>
              </p:ext>
            </p:extLst>
          </p:nvPr>
        </p:nvGraphicFramePr>
        <p:xfrm>
          <a:off x="6876256" y="987574"/>
          <a:ext cx="877888" cy="1212850"/>
        </p:xfrm>
        <a:graphic>
          <a:graphicData uri="http://schemas.openxmlformats.org/presentationml/2006/ole">
            <p:oleObj spid="_x0000_s11422" name="文档" r:id="rId3" imgW="877461" imgH="1213332" progId="Word.Document.12">
              <p:embed/>
            </p:oleObj>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xmlns="" val="1535255316"/>
              </p:ext>
            </p:extLst>
          </p:nvPr>
        </p:nvGraphicFramePr>
        <p:xfrm>
          <a:off x="381635" y="2383661"/>
          <a:ext cx="6948488" cy="1143000"/>
        </p:xfrm>
        <a:graphic>
          <a:graphicData uri="http://schemas.openxmlformats.org/presentationml/2006/ole">
            <p:oleObj spid="_x0000_s11423" name="文档" r:id="rId4" imgW="6948522" imgH="1144335" progId="Word.Document.12">
              <p:embed/>
            </p:oleObj>
          </a:graphicData>
        </a:graphic>
      </p:graphicFrame>
      <p:sp>
        <p:nvSpPr>
          <p:cNvPr id="7" name="矩形 6"/>
          <p:cNvSpPr/>
          <p:nvPr/>
        </p:nvSpPr>
        <p:spPr>
          <a:xfrm>
            <a:off x="265987" y="3215684"/>
            <a:ext cx="8099577" cy="1292662"/>
          </a:xfrm>
          <a:prstGeom prst="rect">
            <a:avLst/>
          </a:prstGeom>
        </p:spPr>
        <p:txBody>
          <a:bodyPr>
            <a:spAutoFit/>
          </a:bodyPr>
          <a:lstStyle/>
          <a:p>
            <a:pPr algn="just">
              <a:lnSpc>
                <a:spcPct val="150000"/>
              </a:lnSpc>
              <a:spcAft>
                <a:spcPts val="0"/>
              </a:spcAft>
              <a:tabLst>
                <a:tab pos="1890395" algn="l"/>
              </a:tabLst>
            </a:pPr>
            <a:r>
              <a:rPr lang="zh-CN" altLang="zh-CN" sz="2600" b="1" kern="100" dirty="0" smtClean="0">
                <a:solidFill>
                  <a:srgbClr val="0066FF"/>
                </a:solidFill>
                <a:latin typeface="Times New Roman"/>
                <a:ea typeface="微软雅黑"/>
                <a:cs typeface="Times New Roman"/>
              </a:rPr>
              <a:t>解析</a:t>
            </a:r>
            <a:r>
              <a:rPr lang="zh-CN" altLang="zh-CN" sz="2600" b="1" kern="100" dirty="0">
                <a:solidFill>
                  <a:srgbClr val="0066FF"/>
                </a:solidFill>
                <a:latin typeface="Times New Roman"/>
                <a:ea typeface="微软雅黑"/>
                <a:cs typeface="Times New Roman"/>
              </a:rPr>
              <a:t>　</a:t>
            </a:r>
            <a:r>
              <a:rPr lang="zh-CN" altLang="zh-CN" sz="2600" kern="100" dirty="0">
                <a:latin typeface="Times New Roman"/>
                <a:ea typeface="华文细黑"/>
                <a:cs typeface="Times New Roman"/>
              </a:rPr>
              <a:t>由</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得</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即</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a</a:t>
            </a:r>
            <a:r>
              <a:rPr lang="en-US" altLang="zh-CN" sz="2600" b="1" i="1"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a:t>
            </a:r>
            <a:r>
              <a:rPr lang="en-US" altLang="zh-CN" sz="2600" kern="100" dirty="0" smtClean="0">
                <a:latin typeface="Times New Roman"/>
                <a:ea typeface="华文细黑"/>
                <a:cs typeface="Courier New"/>
              </a:rPr>
              <a:t>.</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299538636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linds(horizontal)">
                                      <p:cBhvr>
                                        <p:cTn id="12"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3202994486"/>
              </p:ext>
            </p:extLst>
          </p:nvPr>
        </p:nvGraphicFramePr>
        <p:xfrm>
          <a:off x="647849" y="161693"/>
          <a:ext cx="6948487" cy="1227138"/>
        </p:xfrm>
        <a:graphic>
          <a:graphicData uri="http://schemas.openxmlformats.org/presentationml/2006/ole">
            <p:oleObj spid="_x0000_s12579" name="文档" r:id="rId3" imgW="6948522" imgH="1145777" progId="Word.Document.12">
              <p:embed/>
            </p:oleObj>
          </a:graphicData>
        </a:graphic>
      </p:graphicFrame>
      <p:sp>
        <p:nvSpPr>
          <p:cNvPr id="4" name="矩形 3"/>
          <p:cNvSpPr/>
          <p:nvPr/>
        </p:nvSpPr>
        <p:spPr>
          <a:xfrm>
            <a:off x="558815" y="1097797"/>
            <a:ext cx="4636206"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即</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err="1">
                <a:latin typeface="Times New Roman"/>
                <a:ea typeface="华文细黑"/>
                <a:cs typeface="Courier New"/>
              </a:rPr>
              <a:t>cos</a:t>
            </a:r>
            <a:r>
              <a:rPr lang="en-US" altLang="zh-CN" sz="2600" kern="100" dirty="0">
                <a:latin typeface="Times New Roman"/>
                <a:ea typeface="华文细黑"/>
                <a:cs typeface="Courier New"/>
              </a:rPr>
              <a:t> </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xmlns="" val="2961271231"/>
              </p:ext>
            </p:extLst>
          </p:nvPr>
        </p:nvGraphicFramePr>
        <p:xfrm>
          <a:off x="566435" y="1923793"/>
          <a:ext cx="6948487" cy="1143000"/>
        </p:xfrm>
        <a:graphic>
          <a:graphicData uri="http://schemas.openxmlformats.org/presentationml/2006/ole">
            <p:oleObj spid="_x0000_s12580" name="文档" r:id="rId4" imgW="6948522" imgH="1147579"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2463459546"/>
              </p:ext>
            </p:extLst>
          </p:nvPr>
        </p:nvGraphicFramePr>
        <p:xfrm>
          <a:off x="551195" y="2746361"/>
          <a:ext cx="6948487" cy="1143000"/>
        </p:xfrm>
        <a:graphic>
          <a:graphicData uri="http://schemas.openxmlformats.org/presentationml/2006/ole">
            <p:oleObj spid="_x0000_s12581" name="文档" r:id="rId5" imgW="6948522" imgH="1150822" progId="Word.Document.12">
              <p:embed/>
            </p:oleObj>
          </a:graphicData>
        </a:graphic>
      </p:graphicFrame>
      <p:sp>
        <p:nvSpPr>
          <p:cNvPr id="9" name="矩形 8"/>
          <p:cNvSpPr/>
          <p:nvPr/>
        </p:nvSpPr>
        <p:spPr>
          <a:xfrm>
            <a:off x="479187" y="4258529"/>
            <a:ext cx="1425390"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a:solidFill>
                  <a:srgbClr val="E46C0A"/>
                </a:solidFill>
                <a:latin typeface="Times New Roman"/>
                <a:ea typeface="华文细黑"/>
                <a:cs typeface="Courier New"/>
              </a:rPr>
              <a:t>A</a:t>
            </a:r>
            <a:endParaRPr lang="zh-CN" altLang="zh-CN" sz="2600" kern="100" dirty="0">
              <a:effectLst/>
              <a:latin typeface="宋体"/>
              <a:cs typeface="Courier New"/>
            </a:endParaRPr>
          </a:p>
        </p:txBody>
      </p:sp>
      <p:graphicFrame>
        <p:nvGraphicFramePr>
          <p:cNvPr id="10" name="对象 9"/>
          <p:cNvGraphicFramePr>
            <a:graphicFrameLocks noChangeAspect="1"/>
          </p:cNvGraphicFramePr>
          <p:nvPr>
            <p:extLst>
              <p:ext uri="{D42A27DB-BD31-4B8C-83A1-F6EECF244321}">
                <p14:modId xmlns:p14="http://schemas.microsoft.com/office/powerpoint/2010/main" xmlns="" val="2118102408"/>
              </p:ext>
            </p:extLst>
          </p:nvPr>
        </p:nvGraphicFramePr>
        <p:xfrm>
          <a:off x="558815" y="3538449"/>
          <a:ext cx="6948487" cy="1143000"/>
        </p:xfrm>
        <a:graphic>
          <a:graphicData uri="http://schemas.openxmlformats.org/presentationml/2006/ole">
            <p:oleObj spid="_x0000_s12582" name="文档" r:id="rId6" imgW="6948522" imgH="1150822" progId="Word.Document.12">
              <p:embed/>
            </p:oleObj>
          </a:graphicData>
        </a:graphic>
      </p:graphicFrame>
    </p:spTree>
    <p:extLst>
      <p:ext uri="{BB962C8B-B14F-4D97-AF65-F5344CB8AC3E}">
        <p14:creationId xmlns:p14="http://schemas.microsoft.com/office/powerpoint/2010/main" xmlns="" val="247415631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linds(horizontal)">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79512" y="210726"/>
            <a:ext cx="8683844" cy="1216743"/>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若平面向量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与平面向量</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a:t>
            </a:r>
            <a:r>
              <a:rPr lang="zh-CN" altLang="zh-CN" sz="2600" kern="100" dirty="0" smtClean="0">
                <a:latin typeface="Times New Roman"/>
                <a:ea typeface="华文细黑"/>
                <a:cs typeface="Times New Roman"/>
              </a:rPr>
              <a:t>等于</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3</a:t>
            </a:r>
            <a:r>
              <a:rPr lang="zh-CN" altLang="zh-CN" sz="2600" kern="100" dirty="0">
                <a:latin typeface="Times New Roman"/>
                <a:ea typeface="华文细黑"/>
                <a:cs typeface="Times New Roman"/>
              </a:rPr>
              <a:t>，则</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的夹角的余弦值等于</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smtClean="0">
                <a:latin typeface="Times New Roman"/>
                <a:ea typeface="华文细黑"/>
                <a:cs typeface="Courier New"/>
              </a:rPr>
              <a:t>)</a:t>
            </a:r>
            <a:endParaRPr lang="zh-CN" altLang="zh-CN" sz="26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276338098"/>
              </p:ext>
            </p:extLst>
          </p:nvPr>
        </p:nvGraphicFramePr>
        <p:xfrm>
          <a:off x="5967902" y="195486"/>
          <a:ext cx="419100" cy="914400"/>
        </p:xfrm>
        <a:graphic>
          <a:graphicData uri="http://schemas.openxmlformats.org/presentationml/2006/ole">
            <p:oleObj spid="_x0000_s13600" name="文档" r:id="rId3" imgW="420375" imgH="915858" progId="Word.Document.12">
              <p:embed/>
            </p:oleObj>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xmlns="" val="3466758582"/>
              </p:ext>
            </p:extLst>
          </p:nvPr>
        </p:nvGraphicFramePr>
        <p:xfrm>
          <a:off x="286890" y="1522110"/>
          <a:ext cx="6948488" cy="1143000"/>
        </p:xfrm>
        <a:graphic>
          <a:graphicData uri="http://schemas.openxmlformats.org/presentationml/2006/ole">
            <p:oleObj spid="_x0000_s13601" name="文档" r:id="rId4" imgW="6948522" imgH="1147579" progId="Word.Document.12">
              <p:embed/>
            </p:oleObj>
          </a:graphicData>
        </a:graphic>
      </p:graphicFrame>
      <p:sp>
        <p:nvSpPr>
          <p:cNvPr id="5" name="矩形 4"/>
          <p:cNvSpPr/>
          <p:nvPr/>
        </p:nvSpPr>
        <p:spPr>
          <a:xfrm>
            <a:off x="179512" y="2343170"/>
            <a:ext cx="6016391"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记向量</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xmlns="" val="2326303800"/>
              </p:ext>
            </p:extLst>
          </p:nvPr>
        </p:nvGraphicFramePr>
        <p:xfrm>
          <a:off x="294510" y="3025150"/>
          <a:ext cx="6948488" cy="1143000"/>
        </p:xfrm>
        <a:graphic>
          <a:graphicData uri="http://schemas.openxmlformats.org/presentationml/2006/ole">
            <p:oleObj spid="_x0000_s13602" name="文档" r:id="rId5" imgW="6948522" imgH="1149020"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1137985011"/>
              </p:ext>
            </p:extLst>
          </p:nvPr>
        </p:nvGraphicFramePr>
        <p:xfrm>
          <a:off x="294510" y="3817238"/>
          <a:ext cx="6948488" cy="1143000"/>
        </p:xfrm>
        <a:graphic>
          <a:graphicData uri="http://schemas.openxmlformats.org/presentationml/2006/ole">
            <p:oleObj spid="_x0000_s13603" name="文档" r:id="rId6" imgW="6948522" imgH="1150822" progId="Word.Document.12">
              <p:embed/>
            </p:oleObj>
          </a:graphicData>
        </a:graphic>
      </p:graphicFrame>
    </p:spTree>
    <p:extLst>
      <p:ext uri="{BB962C8B-B14F-4D97-AF65-F5344CB8AC3E}">
        <p14:creationId xmlns:p14="http://schemas.microsoft.com/office/powerpoint/2010/main" xmlns="" val="186758826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2111139102"/>
              </p:ext>
            </p:extLst>
          </p:nvPr>
        </p:nvGraphicFramePr>
        <p:xfrm>
          <a:off x="647849" y="2069202"/>
          <a:ext cx="6948487" cy="1143000"/>
        </p:xfrm>
        <a:graphic>
          <a:graphicData uri="http://schemas.openxmlformats.org/presentationml/2006/ole">
            <p:oleObj spid="_x0000_s14479" name="文档" r:id="rId3" imgW="6948522" imgH="1172087" progId="Word.Document.12">
              <p:embed/>
            </p:oleObj>
          </a:graphicData>
        </a:graphic>
      </p:graphicFrame>
      <p:sp>
        <p:nvSpPr>
          <p:cNvPr id="4" name="矩形 3"/>
          <p:cNvSpPr/>
          <p:nvPr/>
        </p:nvSpPr>
        <p:spPr>
          <a:xfrm>
            <a:off x="647849" y="779170"/>
            <a:ext cx="6085332" cy="1292662"/>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3</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8</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18</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9</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zh-CN" altLang="zh-CN" sz="2600" kern="100" dirty="0" smtClean="0">
                <a:latin typeface="Times New Roman"/>
                <a:ea typeface="华文细黑"/>
                <a:cs typeface="Times New Roman"/>
              </a:rPr>
              <a:t>，</a:t>
            </a:r>
            <a:endParaRPr lang="zh-CN" altLang="zh-CN" sz="26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xmlns="" val="2181830350"/>
              </p:ext>
            </p:extLst>
          </p:nvPr>
        </p:nvGraphicFramePr>
        <p:xfrm>
          <a:off x="602541" y="3011418"/>
          <a:ext cx="6948488" cy="1166813"/>
        </p:xfrm>
        <a:graphic>
          <a:graphicData uri="http://schemas.openxmlformats.org/presentationml/2006/ole">
            <p:oleObj spid="_x0000_s14480" name="文档" r:id="rId4" imgW="6948522" imgH="1172808" progId="Word.Document.12">
              <p:embed/>
            </p:oleObj>
          </a:graphicData>
        </a:graphic>
      </p:graphicFrame>
      <p:sp>
        <p:nvSpPr>
          <p:cNvPr id="8" name="矩形 7"/>
          <p:cNvSpPr/>
          <p:nvPr/>
        </p:nvSpPr>
        <p:spPr>
          <a:xfrm>
            <a:off x="511885" y="3826481"/>
            <a:ext cx="1407758"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a:solidFill>
                  <a:srgbClr val="E46C0A"/>
                </a:solidFill>
                <a:latin typeface="Times New Roman"/>
                <a:ea typeface="华文细黑"/>
                <a:cs typeface="Courier New"/>
              </a:rPr>
              <a:t>B</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10711998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33016" y="275520"/>
            <a:ext cx="2814848" cy="4319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200" dirty="0">
                <a:solidFill>
                  <a:schemeClr val="bg1"/>
                </a:solidFill>
                <a:latin typeface="微软雅黑" pitchFamily="34" charset="-122"/>
                <a:ea typeface="微软雅黑" pitchFamily="34" charset="-122"/>
              </a:rPr>
              <a:t>题型分析</a:t>
            </a:r>
            <a:r>
              <a:rPr lang="en-US" altLang="zh-CN" sz="2200" dirty="0">
                <a:solidFill>
                  <a:schemeClr val="bg1"/>
                </a:solidFill>
                <a:latin typeface="微软雅黑" pitchFamily="34" charset="-122"/>
                <a:ea typeface="微软雅黑" pitchFamily="34" charset="-122"/>
              </a:rPr>
              <a:t>·</a:t>
            </a:r>
            <a:r>
              <a:rPr lang="zh-CN" altLang="en-US" sz="2200" dirty="0">
                <a:solidFill>
                  <a:schemeClr val="bg1"/>
                </a:solidFill>
                <a:latin typeface="微软雅黑" pitchFamily="34" charset="-122"/>
                <a:ea typeface="微软雅黑" pitchFamily="34" charset="-122"/>
              </a:rPr>
              <a:t>高考展望</a:t>
            </a:r>
            <a:endParaRPr lang="zh-CN" altLang="en-US" sz="1600" dirty="0">
              <a:solidFill>
                <a:schemeClr val="bg1"/>
              </a:solidFill>
            </a:endParaRPr>
          </a:p>
        </p:txBody>
      </p:sp>
      <p:sp>
        <p:nvSpPr>
          <p:cNvPr id="4" name="矩形 3"/>
          <p:cNvSpPr/>
          <p:nvPr/>
        </p:nvSpPr>
        <p:spPr>
          <a:xfrm>
            <a:off x="0" y="275518"/>
            <a:ext cx="508302" cy="43200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 name="矩形 4"/>
          <p:cNvSpPr/>
          <p:nvPr/>
        </p:nvSpPr>
        <p:spPr>
          <a:xfrm>
            <a:off x="294615" y="1042581"/>
            <a:ext cx="8597865" cy="3617401"/>
          </a:xfrm>
          <a:prstGeom prst="rect">
            <a:avLst/>
          </a:prstGeom>
        </p:spPr>
        <p:txBody>
          <a:bodyPr>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平面向量数量积的运算是平面向量的一种重要运算，应用十分广泛，对向量本身，通过数量积运算可以解决位置关系的判定、夹角、模等问题，另外还可以解决平面几何、立体几何中许多有关问题，因此是高考必考内容，题型有选择题、填空题，也在解答题中出现，常与其他知识结合，进行综合考查</a:t>
            </a:r>
            <a:r>
              <a:rPr lang="en-US" altLang="zh-CN" sz="2600" kern="100" dirty="0">
                <a:latin typeface="Times New Roman"/>
                <a:ea typeface="华文细黑"/>
                <a:cs typeface="Courier New"/>
              </a:rPr>
              <a:t>.</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3828771810"/>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47977" y="1374904"/>
            <a:ext cx="8133611" cy="2492990"/>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点评　</a:t>
            </a:r>
            <a:r>
              <a:rPr lang="zh-CN" altLang="zh-CN" sz="2600" kern="100" dirty="0">
                <a:latin typeface="Times New Roman"/>
                <a:ea typeface="华文细黑"/>
                <a:cs typeface="Times New Roman"/>
              </a:rPr>
              <a:t>求向量的夹角时要注意：</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向量的数量积不满足结合律，</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数量积大于</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说明不共线的两向量的夹角为锐角，数量积等于</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说明两向量的夹角为直角，数量积小于</a:t>
            </a:r>
            <a:r>
              <a:rPr lang="en-US" altLang="zh-CN" sz="2600" kern="100" dirty="0">
                <a:latin typeface="Times New Roman"/>
                <a:ea typeface="华文细黑"/>
                <a:cs typeface="Courier New"/>
              </a:rPr>
              <a:t>0</a:t>
            </a:r>
            <a:r>
              <a:rPr lang="zh-CN" altLang="zh-CN" sz="2600" kern="100" dirty="0">
                <a:latin typeface="Times New Roman"/>
                <a:ea typeface="华文细黑"/>
                <a:cs typeface="Times New Roman"/>
              </a:rPr>
              <a:t>且两向量不能共线时两向量的夹角为钝角</a:t>
            </a:r>
            <a:r>
              <a:rPr lang="en-US" altLang="zh-CN" sz="2600" kern="100" dirty="0" smtClean="0">
                <a:latin typeface="Times New Roman"/>
                <a:ea typeface="华文细黑"/>
                <a:cs typeface="Courier New"/>
              </a:rPr>
              <a:t>.</a:t>
            </a:r>
            <a:endParaRPr lang="zh-CN" altLang="zh-CN" sz="1050" kern="100" dirty="0">
              <a:latin typeface="宋体"/>
              <a:cs typeface="Courier New"/>
            </a:endParaRPr>
          </a:p>
        </p:txBody>
      </p:sp>
    </p:spTree>
    <p:extLst>
      <p:ext uri="{BB962C8B-B14F-4D97-AF65-F5344CB8AC3E}">
        <p14:creationId xmlns:p14="http://schemas.microsoft.com/office/powerpoint/2010/main" xmlns="" val="357049526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79512" y="230396"/>
            <a:ext cx="8597865" cy="1216743"/>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变式训练</a:t>
            </a:r>
            <a:r>
              <a:rPr lang="en-US" altLang="zh-CN" sz="2600" b="1" kern="100" dirty="0">
                <a:solidFill>
                  <a:srgbClr val="0066FF"/>
                </a:solidFill>
                <a:latin typeface="Times New Roman"/>
                <a:ea typeface="微软雅黑"/>
                <a:cs typeface="Courier New"/>
              </a:rPr>
              <a:t>2</a:t>
            </a:r>
            <a:r>
              <a:rPr lang="zh-CN" altLang="zh-CN" sz="2600" b="1" kern="100" dirty="0">
                <a:solidFill>
                  <a:srgbClr val="0066FF"/>
                </a:solidFill>
                <a:latin typeface="Times New Roman"/>
                <a:ea typeface="微软雅黑"/>
                <a:cs typeface="Times New Roman"/>
              </a:rPr>
              <a:t>　</a:t>
            </a:r>
            <a:r>
              <a:rPr lang="zh-CN" altLang="zh-CN" sz="2600" kern="100" dirty="0">
                <a:latin typeface="Times New Roman"/>
                <a:ea typeface="华文细黑"/>
                <a:cs typeface="Times New Roman"/>
              </a:rPr>
              <a:t>若两个非零向量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满足</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，则向量</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smtClean="0">
                <a:latin typeface="Times New Roman"/>
                <a:ea typeface="华文细黑"/>
                <a:cs typeface="Courier New"/>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4272380158"/>
              </p:ext>
            </p:extLst>
          </p:nvPr>
        </p:nvGraphicFramePr>
        <p:xfrm>
          <a:off x="303049" y="1541780"/>
          <a:ext cx="6948487" cy="1143000"/>
        </p:xfrm>
        <a:graphic>
          <a:graphicData uri="http://schemas.openxmlformats.org/presentationml/2006/ole">
            <p:oleObj spid="_x0000_s15433" name="文档" r:id="rId3" imgW="6948522" imgH="1149020" progId="Word.Document.12">
              <p:embed/>
            </p:oleObj>
          </a:graphicData>
        </a:graphic>
      </p:graphicFrame>
      <p:sp>
        <p:nvSpPr>
          <p:cNvPr id="4" name="矩形 3"/>
          <p:cNvSpPr/>
          <p:nvPr/>
        </p:nvSpPr>
        <p:spPr>
          <a:xfrm>
            <a:off x="197389" y="2326248"/>
            <a:ext cx="8733982" cy="2492990"/>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方法一　由已知，得</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，将等式两边分别平方，整理可得</a:t>
            </a:r>
            <a:r>
              <a:rPr lang="en-US" altLang="zh-CN" sz="2600" b="1" i="1" kern="100" dirty="0" err="1">
                <a:solidFill>
                  <a:srgbClr val="0000FF"/>
                </a:solidFill>
                <a:latin typeface="Times New Roman"/>
                <a:ea typeface="华文细黑"/>
                <a:cs typeface="Courier New"/>
              </a:rPr>
              <a:t>a</a:t>
            </a:r>
            <a:r>
              <a:rPr lang="en-US" altLang="zh-CN" sz="2600"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a:t>
            </a:r>
            <a:r>
              <a:rPr lang="en-US" altLang="zh-CN" sz="2600" kern="100" dirty="0" smtClean="0">
                <a:latin typeface="Times New Roman"/>
                <a:ea typeface="华文细黑"/>
                <a:cs typeface="Courier New"/>
              </a:rPr>
              <a:t>.		</a:t>
            </a:r>
            <a:r>
              <a:rPr lang="en-US" altLang="zh-CN" sz="2600" kern="100" dirty="0" smtClean="0">
                <a:latin typeface="宋体"/>
                <a:ea typeface="华文细黑"/>
                <a:cs typeface="Times New Roman"/>
              </a:rPr>
              <a:t>①</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由已知，得</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，将等式两边分别平方，</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可得</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en-US" altLang="zh-CN" sz="2600" kern="100" dirty="0" smtClean="0">
                <a:latin typeface="Times New Roman"/>
                <a:ea typeface="华文细黑"/>
                <a:cs typeface="Courier New"/>
              </a:rPr>
              <a:t>.		</a:t>
            </a:r>
            <a:r>
              <a:rPr lang="en-US" altLang="zh-CN" sz="2600" kern="100" dirty="0" smtClean="0">
                <a:latin typeface="宋体"/>
                <a:ea typeface="华文细黑"/>
                <a:cs typeface="Times New Roman"/>
              </a:rPr>
              <a:t>②</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3733579148"/>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817238160"/>
              </p:ext>
            </p:extLst>
          </p:nvPr>
        </p:nvGraphicFramePr>
        <p:xfrm>
          <a:off x="324429" y="530111"/>
          <a:ext cx="6948487" cy="1143000"/>
        </p:xfrm>
        <a:graphic>
          <a:graphicData uri="http://schemas.openxmlformats.org/presentationml/2006/ole">
            <p:oleObj spid="_x0000_s16656" name="文档" r:id="rId3" imgW="6948522" imgH="1150822" progId="Word.Document.12">
              <p:embed/>
            </p:oleObj>
          </a:graphicData>
        </a:graphic>
      </p:graphicFrame>
      <p:sp>
        <p:nvSpPr>
          <p:cNvPr id="4" name="矩形 3"/>
          <p:cNvSpPr/>
          <p:nvPr/>
        </p:nvSpPr>
        <p:spPr>
          <a:xfrm>
            <a:off x="251520" y="1137668"/>
            <a:ext cx="3961341"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而</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a</a:t>
            </a:r>
            <a:r>
              <a:rPr lang="en-US" altLang="zh-CN" sz="2600"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xmlns="" val="416764931"/>
              </p:ext>
            </p:extLst>
          </p:nvPr>
        </p:nvGraphicFramePr>
        <p:xfrm>
          <a:off x="324429" y="2963699"/>
          <a:ext cx="6948487" cy="1166812"/>
        </p:xfrm>
        <a:graphic>
          <a:graphicData uri="http://schemas.openxmlformats.org/presentationml/2006/ole">
            <p:oleObj spid="_x0000_s16657" name="文档" r:id="rId4" imgW="6948522" imgH="1172808"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183271236"/>
              </p:ext>
            </p:extLst>
          </p:nvPr>
        </p:nvGraphicFramePr>
        <p:xfrm>
          <a:off x="324429" y="3865339"/>
          <a:ext cx="8510587" cy="1082675"/>
        </p:xfrm>
        <a:graphic>
          <a:graphicData uri="http://schemas.openxmlformats.org/presentationml/2006/ole">
            <p:oleObj spid="_x0000_s16658" name="文档" r:id="rId5" imgW="8510033" imgH="1083063" progId="Word.Document.12">
              <p:embed/>
            </p:oleObj>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xmlns="" val="2867421126"/>
              </p:ext>
            </p:extLst>
          </p:nvPr>
        </p:nvGraphicFramePr>
        <p:xfrm>
          <a:off x="327926" y="1898263"/>
          <a:ext cx="6950075" cy="1166813"/>
        </p:xfrm>
        <a:graphic>
          <a:graphicData uri="http://schemas.openxmlformats.org/presentationml/2006/ole">
            <p:oleObj spid="_x0000_s16659" name="文档" r:id="rId6" imgW="6948522" imgH="1172087" progId="Word.Document.12">
              <p:embed/>
            </p:oleObj>
          </a:graphicData>
        </a:graphic>
      </p:graphicFrame>
    </p:spTree>
    <p:extLst>
      <p:ext uri="{BB962C8B-B14F-4D97-AF65-F5344CB8AC3E}">
        <p14:creationId xmlns:p14="http://schemas.microsoft.com/office/powerpoint/2010/main" xmlns="" val="429292591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1690459466"/>
              </p:ext>
            </p:extLst>
          </p:nvPr>
        </p:nvGraphicFramePr>
        <p:xfrm>
          <a:off x="471041" y="285006"/>
          <a:ext cx="6950075" cy="990600"/>
        </p:xfrm>
        <a:graphic>
          <a:graphicData uri="http://schemas.openxmlformats.org/presentationml/2006/ole">
            <p:oleObj spid="_x0000_s17677" name="文档" r:id="rId3" imgW="6948522" imgH="991517" progId="Word.Document.12">
              <p:embed/>
            </p:oleObj>
          </a:graphicData>
        </a:graphic>
      </p:graphicFrame>
      <p:pic>
        <p:nvPicPr>
          <p:cNvPr id="17410" name="Picture 2" descr="A53"/>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6749419" y="789062"/>
            <a:ext cx="1350973" cy="19600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矩形 4"/>
          <p:cNvSpPr/>
          <p:nvPr/>
        </p:nvSpPr>
        <p:spPr>
          <a:xfrm>
            <a:off x="418396" y="861070"/>
            <a:ext cx="5944256"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以</a:t>
            </a:r>
            <a:r>
              <a:rPr lang="en-US" altLang="zh-CN" sz="2600" i="1" kern="100" dirty="0">
                <a:latin typeface="Times New Roman"/>
                <a:ea typeface="华文细黑"/>
                <a:cs typeface="Courier New"/>
              </a:rPr>
              <a:t>OA</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OB</a:t>
            </a:r>
            <a:r>
              <a:rPr lang="zh-CN" altLang="zh-CN" sz="2600" kern="100" dirty="0">
                <a:latin typeface="Times New Roman"/>
                <a:ea typeface="华文细黑"/>
                <a:cs typeface="Times New Roman"/>
              </a:rPr>
              <a:t>为邻边作平行四边形</a:t>
            </a:r>
            <a:r>
              <a:rPr lang="en-US" altLang="zh-CN" sz="2600" i="1" kern="100" dirty="0">
                <a:latin typeface="Times New Roman"/>
                <a:ea typeface="华文细黑"/>
                <a:cs typeface="Courier New"/>
              </a:rPr>
              <a:t>OACB</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10" name="对象 9"/>
          <p:cNvGraphicFramePr>
            <a:graphicFrameLocks noChangeAspect="1"/>
          </p:cNvGraphicFramePr>
          <p:nvPr>
            <p:extLst>
              <p:ext uri="{D42A27DB-BD31-4B8C-83A1-F6EECF244321}">
                <p14:modId xmlns:p14="http://schemas.microsoft.com/office/powerpoint/2010/main" xmlns="" val="4274626217"/>
              </p:ext>
            </p:extLst>
          </p:nvPr>
        </p:nvGraphicFramePr>
        <p:xfrm>
          <a:off x="474830" y="1526654"/>
          <a:ext cx="6950075" cy="990600"/>
        </p:xfrm>
        <a:graphic>
          <a:graphicData uri="http://schemas.openxmlformats.org/presentationml/2006/ole">
            <p:oleObj spid="_x0000_s17678" name="文档" r:id="rId5" imgW="6948522" imgH="993319" progId="Word.Document.12">
              <p:embed/>
            </p:oleObj>
          </a:graphicData>
        </a:graphic>
      </p:graphicFrame>
      <p:sp>
        <p:nvSpPr>
          <p:cNvPr id="7" name="矩形 6"/>
          <p:cNvSpPr/>
          <p:nvPr/>
        </p:nvSpPr>
        <p:spPr>
          <a:xfrm>
            <a:off x="365056" y="2157214"/>
            <a:ext cx="3589444"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由</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13" name="对象 12"/>
          <p:cNvGraphicFramePr>
            <a:graphicFrameLocks noChangeAspect="1"/>
          </p:cNvGraphicFramePr>
          <p:nvPr>
            <p:extLst>
              <p:ext uri="{D42A27DB-BD31-4B8C-83A1-F6EECF244321}">
                <p14:modId xmlns:p14="http://schemas.microsoft.com/office/powerpoint/2010/main" xmlns="" val="1441856536"/>
              </p:ext>
            </p:extLst>
          </p:nvPr>
        </p:nvGraphicFramePr>
        <p:xfrm>
          <a:off x="437064" y="2805286"/>
          <a:ext cx="6950075" cy="990600"/>
        </p:xfrm>
        <a:graphic>
          <a:graphicData uri="http://schemas.openxmlformats.org/presentationml/2006/ole">
            <p:oleObj spid="_x0000_s17679" name="文档" r:id="rId6" imgW="6948522" imgH="994760" progId="Word.Document.12">
              <p:embed/>
            </p:oleObj>
          </a:graphicData>
        </a:graphic>
      </p:graphicFrame>
      <p:sp>
        <p:nvSpPr>
          <p:cNvPr id="14" name="矩形 13"/>
          <p:cNvSpPr/>
          <p:nvPr/>
        </p:nvSpPr>
        <p:spPr>
          <a:xfrm>
            <a:off x="353288" y="3453358"/>
            <a:ext cx="4722768" cy="692497"/>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所以平行四边形</a:t>
            </a:r>
            <a:r>
              <a:rPr lang="en-US" altLang="zh-CN" sz="2600" i="1" kern="100" dirty="0">
                <a:latin typeface="Times New Roman"/>
                <a:ea typeface="华文细黑"/>
                <a:cs typeface="Courier New"/>
              </a:rPr>
              <a:t>OACB</a:t>
            </a:r>
            <a:r>
              <a:rPr lang="zh-CN" altLang="zh-CN" sz="2600" kern="100" dirty="0">
                <a:latin typeface="Times New Roman"/>
                <a:ea typeface="华文细黑"/>
                <a:cs typeface="Times New Roman"/>
              </a:rPr>
              <a:t>是矩形</a:t>
            </a:r>
            <a:r>
              <a:rPr lang="zh-CN" altLang="zh-CN" sz="2600" kern="100" dirty="0" smtClean="0">
                <a:latin typeface="Times New Roman"/>
                <a:ea typeface="华文细黑"/>
                <a:cs typeface="Times New Roman"/>
              </a:rPr>
              <a:t>，</a:t>
            </a:r>
            <a:endParaRPr lang="zh-CN" altLang="zh-CN" sz="2600" kern="100" dirty="0">
              <a:effectLst/>
              <a:latin typeface="宋体"/>
              <a:cs typeface="Courier New"/>
            </a:endParaRPr>
          </a:p>
        </p:txBody>
      </p:sp>
      <p:graphicFrame>
        <p:nvGraphicFramePr>
          <p:cNvPr id="16" name="对象 15"/>
          <p:cNvGraphicFramePr>
            <a:graphicFrameLocks noChangeAspect="1"/>
          </p:cNvGraphicFramePr>
          <p:nvPr>
            <p:extLst>
              <p:ext uri="{D42A27DB-BD31-4B8C-83A1-F6EECF244321}">
                <p14:modId xmlns:p14="http://schemas.microsoft.com/office/powerpoint/2010/main" xmlns="" val="114598683"/>
              </p:ext>
            </p:extLst>
          </p:nvPr>
        </p:nvGraphicFramePr>
        <p:xfrm>
          <a:off x="426016" y="4173438"/>
          <a:ext cx="6950075" cy="990600"/>
        </p:xfrm>
        <a:graphic>
          <a:graphicData uri="http://schemas.openxmlformats.org/presentationml/2006/ole">
            <p:oleObj spid="_x0000_s17680" name="文档" r:id="rId7" imgW="6948522" imgH="996563" progId="Word.Document.12">
              <p:embed/>
            </p:oleObj>
          </a:graphicData>
        </a:graphic>
      </p:graphicFrame>
    </p:spTree>
    <p:extLst>
      <p:ext uri="{BB962C8B-B14F-4D97-AF65-F5344CB8AC3E}">
        <p14:creationId xmlns:p14="http://schemas.microsoft.com/office/powerpoint/2010/main" xmlns="" val="322977195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linds(horizontal)">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linds(horizont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blinds(horizontal)">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2814836820"/>
              </p:ext>
            </p:extLst>
          </p:nvPr>
        </p:nvGraphicFramePr>
        <p:xfrm>
          <a:off x="574253" y="411510"/>
          <a:ext cx="6950075" cy="990600"/>
        </p:xfrm>
        <a:graphic>
          <a:graphicData uri="http://schemas.openxmlformats.org/presentationml/2006/ole">
            <p:oleObj spid="_x0000_s18700" name="文档" r:id="rId3" imgW="6948522" imgH="993319" progId="Word.Document.12">
              <p:embed/>
            </p:oleObj>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xmlns="" val="4210958642"/>
              </p:ext>
            </p:extLst>
          </p:nvPr>
        </p:nvGraphicFramePr>
        <p:xfrm>
          <a:off x="570756" y="1203598"/>
          <a:ext cx="6950075" cy="990600"/>
        </p:xfrm>
        <a:graphic>
          <a:graphicData uri="http://schemas.openxmlformats.org/presentationml/2006/ole">
            <p:oleObj spid="_x0000_s18701" name="文档" r:id="rId4" imgW="6948522" imgH="994760" progId="Word.Document.12">
              <p:embed/>
            </p:oleObj>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xmlns="" val="1682056302"/>
              </p:ext>
            </p:extLst>
          </p:nvPr>
        </p:nvGraphicFramePr>
        <p:xfrm>
          <a:off x="568350" y="1993404"/>
          <a:ext cx="6948487" cy="1554163"/>
        </p:xfrm>
        <a:graphic>
          <a:graphicData uri="http://schemas.openxmlformats.org/presentationml/2006/ole">
            <p:oleObj spid="_x0000_s18702" name="文档" r:id="rId5" imgW="6948522" imgH="1556295" progId="Word.Document.12">
              <p:embed/>
            </p:oleObj>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xmlns="" val="2250549842"/>
              </p:ext>
            </p:extLst>
          </p:nvPr>
        </p:nvGraphicFramePr>
        <p:xfrm>
          <a:off x="570756" y="3202310"/>
          <a:ext cx="6950075" cy="1128712"/>
        </p:xfrm>
        <a:graphic>
          <a:graphicData uri="http://schemas.openxmlformats.org/presentationml/2006/ole">
            <p:oleObj spid="_x0000_s18703" name="文档" r:id="rId6" imgW="6948522" imgH="1129918" progId="Word.Document.12">
              <p:embed/>
            </p:oleObj>
          </a:graphicData>
        </a:graphic>
      </p:graphicFrame>
      <p:sp>
        <p:nvSpPr>
          <p:cNvPr id="4" name="矩形 3"/>
          <p:cNvSpPr/>
          <p:nvPr/>
        </p:nvSpPr>
        <p:spPr>
          <a:xfrm>
            <a:off x="456750" y="4024993"/>
            <a:ext cx="1425390"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a:solidFill>
                  <a:schemeClr val="accent6">
                    <a:lumMod val="75000"/>
                  </a:schemeClr>
                </a:solidFill>
                <a:latin typeface="Times New Roman"/>
                <a:ea typeface="华文细黑"/>
                <a:cs typeface="Courier New"/>
              </a:rPr>
              <a:t>A</a:t>
            </a:r>
            <a:endParaRPr lang="zh-CN" altLang="zh-CN" sz="2600" kern="100" dirty="0">
              <a:solidFill>
                <a:schemeClr val="accent6">
                  <a:lumMod val="75000"/>
                </a:schemeClr>
              </a:solidFill>
              <a:effectLst/>
              <a:latin typeface="宋体"/>
              <a:cs typeface="Courier New"/>
            </a:endParaRPr>
          </a:p>
        </p:txBody>
      </p:sp>
      <p:pic>
        <p:nvPicPr>
          <p:cNvPr id="17" name="Picture 2">
            <a:hlinkClick r:id="rId7" action="ppaction://hlinksldjump"/>
          </p:cNvPr>
          <p:cNvPicPr>
            <a:picLocks noChangeAspect="1" noChangeArrowheads="1"/>
          </p:cNvPicPr>
          <p:nvPr/>
        </p:nvPicPr>
        <p:blipFill>
          <a:blip r:embed="rId8" cstate="print">
            <a:extLst>
              <a:ext uri="{28A0092B-C50C-407E-A947-70E740481C1C}">
                <a14:useLocalDpi xmlns:a14="http://schemas.microsoft.com/office/drawing/2010/main" xmlns="" val="0"/>
              </a:ext>
            </a:extLst>
          </a:blip>
          <a:srcRect/>
          <a:stretch>
            <a:fillRect/>
          </a:stretch>
        </p:blipFill>
        <p:spPr bwMode="auto">
          <a:xfrm rot="16200000">
            <a:off x="8506364" y="4532572"/>
            <a:ext cx="539117" cy="5363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992553340"/>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blinds(horizontal)">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96421" y="149949"/>
            <a:ext cx="5214889" cy="523220"/>
          </a:xfrm>
          <a:prstGeom prst="rect">
            <a:avLst/>
          </a:prstGeom>
          <a:noFill/>
        </p:spPr>
        <p:txBody>
          <a:bodyPr wrap="none" rtlCol="0">
            <a:spAutoFit/>
          </a:bodyPr>
          <a:lstStyle/>
          <a:p>
            <a:r>
              <a:rPr lang="zh-CN" altLang="zh-CN" sz="2800" b="1" dirty="0">
                <a:solidFill>
                  <a:srgbClr val="0070C0"/>
                </a:solidFill>
                <a:latin typeface="微软雅黑" pitchFamily="34" charset="-122"/>
                <a:ea typeface="微软雅黑" pitchFamily="34" charset="-122"/>
              </a:rPr>
              <a:t>题型三　利用数量积求向量的模</a:t>
            </a:r>
          </a:p>
        </p:txBody>
      </p:sp>
      <p:cxnSp>
        <p:nvCxnSpPr>
          <p:cNvPr id="9" name="直接连接符 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5" name="矩形 4"/>
          <p:cNvSpPr/>
          <p:nvPr/>
        </p:nvSpPr>
        <p:spPr>
          <a:xfrm>
            <a:off x="228660" y="676682"/>
            <a:ext cx="8597865" cy="2827184"/>
          </a:xfrm>
          <a:prstGeom prst="rect">
            <a:avLst/>
          </a:prstGeom>
        </p:spPr>
        <p:txBody>
          <a:bodyPr>
            <a:spAutoFit/>
          </a:bodyPr>
          <a:lstStyle/>
          <a:p>
            <a:pPr algn="just">
              <a:lnSpc>
                <a:spcPct val="140000"/>
              </a:lnSpc>
              <a:spcAft>
                <a:spcPts val="0"/>
              </a:spcAft>
              <a:tabLst>
                <a:tab pos="1890395" algn="l"/>
              </a:tabLst>
            </a:pPr>
            <a:r>
              <a:rPr lang="zh-CN" altLang="zh-CN" sz="2600" b="1" kern="100" dirty="0">
                <a:solidFill>
                  <a:srgbClr val="0066FF"/>
                </a:solidFill>
                <a:latin typeface="Times New Roman"/>
                <a:ea typeface="微软雅黑"/>
                <a:cs typeface="Times New Roman"/>
              </a:rPr>
              <a:t>例</a:t>
            </a:r>
            <a:r>
              <a:rPr lang="en-US" altLang="zh-CN" sz="2600" b="1" kern="100" dirty="0">
                <a:solidFill>
                  <a:srgbClr val="0066FF"/>
                </a:solidFill>
                <a:latin typeface="Times New Roman"/>
                <a:ea typeface="微软雅黑"/>
                <a:cs typeface="Courier New"/>
              </a:rPr>
              <a:t>3</a:t>
            </a:r>
            <a:r>
              <a:rPr lang="zh-CN" altLang="zh-CN" sz="2600" b="1" kern="100" dirty="0">
                <a:solidFill>
                  <a:srgbClr val="0066FF"/>
                </a:solidFill>
                <a:latin typeface="Times New Roman"/>
                <a:ea typeface="微软雅黑"/>
                <a:cs typeface="Times New Roman"/>
              </a:rPr>
              <a:t>　</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已知平面向量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和</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，且</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kern="100" dirty="0">
                <a:latin typeface="Times New Roman"/>
                <a:ea typeface="华文细黑"/>
                <a:cs typeface="Courier New"/>
              </a:rPr>
              <a:t>120°</a:t>
            </a:r>
            <a:r>
              <a:rPr lang="zh-CN" altLang="zh-CN" sz="2600" kern="100" dirty="0">
                <a:latin typeface="Times New Roman"/>
                <a:ea typeface="华文细黑"/>
                <a:cs typeface="Times New Roman"/>
              </a:rPr>
              <a:t>，则</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等于</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40000"/>
              </a:lnSpc>
              <a:spcAft>
                <a:spcPts val="0"/>
              </a:spcAft>
              <a:tabLst>
                <a:tab pos="1890395" algn="l"/>
              </a:tabLst>
            </a:pPr>
            <a:r>
              <a:rPr lang="en-US" altLang="zh-CN" sz="2600" kern="100" dirty="0">
                <a:latin typeface="Times New Roman"/>
                <a:ea typeface="华文细黑"/>
                <a:cs typeface="Courier New"/>
              </a:rPr>
              <a:t>A.2  	</a:t>
            </a:r>
            <a:r>
              <a:rPr lang="en-US" altLang="zh-CN" sz="2600" kern="100" dirty="0" smtClean="0">
                <a:latin typeface="Times New Roman"/>
                <a:ea typeface="华文细黑"/>
                <a:cs typeface="Courier New"/>
              </a:rPr>
              <a:t>B.4	C.2  </a:t>
            </a:r>
            <a:r>
              <a:rPr lang="en-US" altLang="zh-CN" sz="2600" kern="100" dirty="0">
                <a:latin typeface="Times New Roman"/>
                <a:ea typeface="华文细黑"/>
                <a:cs typeface="Courier New"/>
              </a:rPr>
              <a:t>	</a:t>
            </a:r>
            <a:r>
              <a:rPr lang="en-US" altLang="zh-CN" sz="2600" kern="100" dirty="0" smtClean="0">
                <a:latin typeface="Times New Roman"/>
                <a:ea typeface="华文细黑"/>
                <a:cs typeface="Courier New"/>
              </a:rPr>
              <a:t>D.6</a:t>
            </a:r>
            <a:endParaRPr lang="en-US" altLang="zh-CN" sz="2600" kern="100" dirty="0" smtClean="0">
              <a:latin typeface="宋体"/>
              <a:cs typeface="Courier New"/>
            </a:endParaRPr>
          </a:p>
          <a:p>
            <a:pPr algn="just">
              <a:lnSpc>
                <a:spcPct val="14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因为平面向量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和</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40000"/>
              </a:lnSpc>
              <a:spcAft>
                <a:spcPts val="0"/>
              </a:spcAft>
              <a:tabLst>
                <a:tab pos="1890395" algn="l"/>
              </a:tabLst>
            </a:pPr>
            <a:r>
              <a:rPr lang="zh-CN" altLang="zh-CN" sz="2600" kern="100" dirty="0" smtClean="0">
                <a:latin typeface="Times New Roman"/>
                <a:ea typeface="华文细黑"/>
                <a:cs typeface="Times New Roman"/>
              </a:rPr>
              <a:t>且</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kern="100" dirty="0">
                <a:latin typeface="Times New Roman"/>
                <a:ea typeface="华文细黑"/>
                <a:cs typeface="Courier New"/>
              </a:rPr>
              <a:t>120°</a:t>
            </a:r>
            <a:r>
              <a:rPr lang="zh-CN" altLang="zh-CN" sz="26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333210034"/>
              </p:ext>
            </p:extLst>
          </p:nvPr>
        </p:nvGraphicFramePr>
        <p:xfrm>
          <a:off x="4613528" y="1828810"/>
          <a:ext cx="725488" cy="725487"/>
        </p:xfrm>
        <a:graphic>
          <a:graphicData uri="http://schemas.openxmlformats.org/presentationml/2006/ole">
            <p:oleObj spid="_x0000_s19650" name="文档" r:id="rId3" imgW="724859" imgH="724754" progId="Word.Document.12">
              <p:embed/>
            </p:oleObj>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xmlns="" val="508026080"/>
              </p:ext>
            </p:extLst>
          </p:nvPr>
        </p:nvGraphicFramePr>
        <p:xfrm>
          <a:off x="312738" y="3597275"/>
          <a:ext cx="6948487" cy="990600"/>
        </p:xfrm>
        <a:graphic>
          <a:graphicData uri="http://schemas.openxmlformats.org/presentationml/2006/ole">
            <p:oleObj spid="_x0000_s19651" name="文档" r:id="rId4" imgW="6948522" imgH="996563" progId="Word.Document.12">
              <p:embed/>
            </p:oleObj>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xmlns="" val="2590414549"/>
              </p:ext>
            </p:extLst>
          </p:nvPr>
        </p:nvGraphicFramePr>
        <p:xfrm>
          <a:off x="304165" y="4171166"/>
          <a:ext cx="6950075" cy="1028700"/>
        </p:xfrm>
        <a:graphic>
          <a:graphicData uri="http://schemas.openxmlformats.org/presentationml/2006/ole">
            <p:oleObj spid="_x0000_s19652" name="文档" r:id="rId5" imgW="6948522" imgH="1032965" progId="Word.Document.12">
              <p:embed/>
            </p:oleObj>
          </a:graphicData>
        </a:graphic>
      </p:graphicFrame>
      <p:sp>
        <p:nvSpPr>
          <p:cNvPr id="4" name="矩形 3"/>
          <p:cNvSpPr/>
          <p:nvPr/>
        </p:nvSpPr>
        <p:spPr>
          <a:xfrm>
            <a:off x="3911624" y="1180738"/>
            <a:ext cx="444352" cy="656846"/>
          </a:xfrm>
          <a:prstGeom prst="rect">
            <a:avLst/>
          </a:prstGeom>
        </p:spPr>
        <p:txBody>
          <a:bodyPr wrap="none">
            <a:spAutoFit/>
          </a:bodyPr>
          <a:lstStyle/>
          <a:p>
            <a:pPr algn="just">
              <a:lnSpc>
                <a:spcPct val="150000"/>
              </a:lnSpc>
              <a:spcAft>
                <a:spcPts val="0"/>
              </a:spcAft>
              <a:tabLst>
                <a:tab pos="1890395" algn="l"/>
              </a:tabLst>
            </a:pPr>
            <a:r>
              <a:rPr lang="en-US" altLang="zh-CN" sz="2800" kern="100" dirty="0">
                <a:solidFill>
                  <a:srgbClr val="E46C0A"/>
                </a:solidFill>
                <a:latin typeface="Times New Roman"/>
                <a:ea typeface="华文细黑"/>
                <a:cs typeface="Courier New"/>
              </a:rPr>
              <a:t>A</a:t>
            </a:r>
            <a:endParaRPr lang="zh-CN" altLang="zh-CN" sz="1100" kern="100" dirty="0">
              <a:effectLst/>
              <a:latin typeface="宋体"/>
              <a:cs typeface="Courier New"/>
            </a:endParaRPr>
          </a:p>
        </p:txBody>
      </p:sp>
    </p:spTree>
    <p:extLst>
      <p:ext uri="{BB962C8B-B14F-4D97-AF65-F5344CB8AC3E}">
        <p14:creationId xmlns:p14="http://schemas.microsoft.com/office/powerpoint/2010/main" xmlns="" val="400310220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blinds(horizontal)">
                                      <p:cBhvr>
                                        <p:cTn id="7" dur="500"/>
                                        <p:tgtEl>
                                          <p:spTgt spid="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blinds(horizontal)">
                                      <p:cBhvr>
                                        <p:cTn id="12" dur="500"/>
                                        <p:tgtEl>
                                          <p:spTgt spid="5">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horizontal)">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1993" y="58570"/>
            <a:ext cx="8909535" cy="3017236"/>
          </a:xfrm>
          <a:prstGeom prst="rect">
            <a:avLst/>
          </a:prstGeom>
        </p:spPr>
        <p:txBody>
          <a:bodyPr>
            <a:spAutoFit/>
          </a:bodyPr>
          <a:lstStyle/>
          <a:p>
            <a:pPr>
              <a:lnSpc>
                <a:spcPct val="150000"/>
              </a:lnSpc>
            </a:pPr>
            <a:r>
              <a:rPr lang="en-US" altLang="zh-CN" sz="2600" kern="100" dirty="0" smtClean="0">
                <a:latin typeface="Times New Roman"/>
                <a:ea typeface="华文细黑"/>
              </a:rPr>
              <a:t>(2)</a:t>
            </a:r>
            <a:r>
              <a:rPr lang="zh-CN" altLang="zh-CN" sz="2600" kern="100" dirty="0" smtClean="0">
                <a:latin typeface="Times New Roman"/>
                <a:ea typeface="华文细黑"/>
                <a:cs typeface="Times New Roman"/>
              </a:rPr>
              <a:t>已知直角梯形</a:t>
            </a:r>
            <a:r>
              <a:rPr lang="en-US" altLang="zh-CN" sz="2600" i="1" kern="100" dirty="0" smtClean="0">
                <a:latin typeface="Times New Roman"/>
                <a:ea typeface="华文细黑"/>
              </a:rPr>
              <a:t>ABCD</a:t>
            </a:r>
            <a:r>
              <a:rPr lang="zh-CN" altLang="zh-CN" sz="2600" kern="100" dirty="0" smtClean="0">
                <a:latin typeface="Times New Roman"/>
                <a:ea typeface="华文细黑"/>
                <a:cs typeface="Times New Roman"/>
              </a:rPr>
              <a:t>中，</a:t>
            </a:r>
            <a:r>
              <a:rPr lang="en-US" altLang="zh-CN" sz="2600" i="1" kern="100" dirty="0" smtClean="0">
                <a:latin typeface="Times New Roman"/>
                <a:ea typeface="华文细黑"/>
              </a:rPr>
              <a:t>AD</a:t>
            </a:r>
            <a:r>
              <a:rPr lang="en-US" altLang="zh-CN" sz="2600" kern="100" dirty="0" smtClean="0">
                <a:latin typeface="宋体"/>
                <a:ea typeface="华文细黑"/>
                <a:cs typeface="Times New Roman"/>
              </a:rPr>
              <a:t>∥</a:t>
            </a:r>
            <a:r>
              <a:rPr lang="en-US" altLang="zh-CN" sz="2600" i="1" kern="100" dirty="0" smtClean="0">
                <a:latin typeface="Times New Roman"/>
                <a:ea typeface="华文细黑"/>
              </a:rPr>
              <a:t>BC</a:t>
            </a:r>
            <a:r>
              <a:rPr lang="zh-CN" altLang="zh-CN" sz="2600" kern="100" dirty="0" smtClean="0">
                <a:latin typeface="Times New Roman"/>
                <a:ea typeface="华文细黑"/>
                <a:cs typeface="Times New Roman"/>
              </a:rPr>
              <a:t>，</a:t>
            </a:r>
            <a:r>
              <a:rPr lang="en-US" altLang="zh-CN" sz="2600" kern="100" dirty="0" smtClean="0">
                <a:latin typeface="宋体"/>
                <a:ea typeface="华文细黑"/>
                <a:cs typeface="Times New Roman"/>
              </a:rPr>
              <a:t>∠</a:t>
            </a:r>
            <a:r>
              <a:rPr lang="en-US" altLang="zh-CN" sz="2600" i="1" kern="100" dirty="0" smtClean="0">
                <a:latin typeface="Times New Roman"/>
                <a:ea typeface="华文细黑"/>
              </a:rPr>
              <a:t>ADC</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rPr>
              <a:t>90°</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rPr>
              <a:t>AD</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rPr>
              <a:t>2</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rPr>
              <a:t>BC</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rPr>
              <a:t>1</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rPr>
              <a:t>P</a:t>
            </a:r>
            <a:r>
              <a:rPr lang="zh-CN" altLang="zh-CN" sz="2600" kern="100" dirty="0" smtClean="0">
                <a:latin typeface="Times New Roman"/>
                <a:ea typeface="华文细黑"/>
                <a:cs typeface="Times New Roman"/>
              </a:rPr>
              <a:t>是腰</a:t>
            </a:r>
            <a:r>
              <a:rPr lang="en-US" altLang="zh-CN" sz="2600" i="1" kern="100" dirty="0" smtClean="0">
                <a:latin typeface="Times New Roman"/>
                <a:ea typeface="华文细黑"/>
              </a:rPr>
              <a:t>DC</a:t>
            </a:r>
            <a:r>
              <a:rPr lang="zh-CN" altLang="zh-CN" sz="2600" kern="100" dirty="0" smtClean="0">
                <a:latin typeface="Times New Roman"/>
                <a:ea typeface="华文细黑"/>
                <a:cs typeface="Times New Roman"/>
              </a:rPr>
              <a:t>上的动点，</a:t>
            </a:r>
            <a:endParaRPr lang="en-US" altLang="zh-CN" sz="2600" dirty="0" smtClean="0"/>
          </a:p>
          <a:p>
            <a:pPr algn="just">
              <a:lnSpc>
                <a:spcPct val="150000"/>
              </a:lnSpc>
              <a:spcAft>
                <a:spcPts val="0"/>
              </a:spcAft>
              <a:tabLst>
                <a:tab pos="1890395" algn="l"/>
              </a:tabLst>
            </a:pPr>
            <a:r>
              <a:rPr lang="zh-CN" altLang="zh-CN" sz="2600" b="1" kern="100" dirty="0" smtClean="0">
                <a:solidFill>
                  <a:srgbClr val="0066FF"/>
                </a:solidFill>
                <a:latin typeface="Times New Roman"/>
                <a:ea typeface="微软雅黑"/>
                <a:cs typeface="Times New Roman"/>
              </a:rPr>
              <a:t>解析　</a:t>
            </a:r>
            <a:r>
              <a:rPr lang="zh-CN" altLang="zh-CN" sz="2600" kern="100" dirty="0" smtClean="0">
                <a:latin typeface="Times New Roman"/>
                <a:ea typeface="华文细黑"/>
                <a:cs typeface="Times New Roman"/>
              </a:rPr>
              <a:t>方法一　以</a:t>
            </a:r>
            <a:r>
              <a:rPr lang="en-US" altLang="zh-CN" sz="2600" i="1" kern="100" dirty="0" smtClean="0">
                <a:latin typeface="Times New Roman"/>
                <a:ea typeface="华文细黑"/>
                <a:cs typeface="Courier New"/>
              </a:rPr>
              <a:t>D</a:t>
            </a:r>
            <a:r>
              <a:rPr lang="zh-CN" altLang="zh-CN" sz="2600" kern="100" dirty="0" smtClean="0">
                <a:latin typeface="Times New Roman"/>
                <a:ea typeface="华文细黑"/>
                <a:cs typeface="Times New Roman"/>
              </a:rPr>
              <a:t>为原点，分别以</a:t>
            </a:r>
            <a:r>
              <a:rPr lang="en-US" altLang="zh-CN" sz="2600" i="1" kern="100" dirty="0" smtClean="0">
                <a:latin typeface="Times New Roman"/>
                <a:ea typeface="华文细黑"/>
                <a:cs typeface="Courier New"/>
              </a:rPr>
              <a:t>DA</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DC</a:t>
            </a:r>
            <a:r>
              <a:rPr lang="zh-CN" altLang="zh-CN" sz="2600" kern="100" dirty="0" smtClean="0">
                <a:latin typeface="Times New Roman"/>
                <a:ea typeface="华文细黑"/>
                <a:cs typeface="Times New Roman"/>
              </a:rPr>
              <a:t>所在直线为</a:t>
            </a:r>
            <a:r>
              <a:rPr lang="en-US" altLang="zh-CN" sz="2600" i="1" kern="100" dirty="0" smtClean="0">
                <a:latin typeface="Times New Roman"/>
                <a:ea typeface="华文细黑"/>
                <a:cs typeface="Courier New"/>
              </a:rPr>
              <a:t>x</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y</a:t>
            </a:r>
            <a:r>
              <a:rPr lang="zh-CN" altLang="zh-CN" sz="2600" kern="100" dirty="0" smtClean="0">
                <a:latin typeface="Times New Roman"/>
                <a:ea typeface="华文细黑"/>
                <a:cs typeface="Times New Roman"/>
              </a:rPr>
              <a:t>轴建立如图所示的平面直角坐标系，设</a:t>
            </a:r>
            <a:r>
              <a:rPr lang="en-US" altLang="zh-CN" sz="2600" i="1" kern="100" dirty="0" smtClean="0">
                <a:latin typeface="Times New Roman"/>
                <a:ea typeface="华文细黑"/>
                <a:cs typeface="Courier New"/>
              </a:rPr>
              <a:t>DC</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DP</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x</a:t>
            </a:r>
            <a:r>
              <a:rPr lang="en-US" altLang="zh-CN" sz="2600" kern="100" dirty="0" smtClean="0">
                <a:latin typeface="Times New Roman"/>
                <a:ea typeface="华文细黑"/>
                <a:cs typeface="Courier New"/>
              </a:rPr>
              <a:t>.</a:t>
            </a:r>
            <a:endParaRPr lang="en-US" altLang="zh-CN" sz="1050" kern="100" dirty="0" smtClean="0">
              <a:latin typeface="宋体"/>
              <a:cs typeface="Courier New"/>
            </a:endParaRPr>
          </a:p>
          <a:p>
            <a:pPr algn="just">
              <a:lnSpc>
                <a:spcPct val="150000"/>
              </a:lnSpc>
              <a:spcAft>
                <a:spcPts val="0"/>
              </a:spcAft>
              <a:tabLst>
                <a:tab pos="1890395" algn="l"/>
              </a:tabLst>
            </a:pPr>
            <a:r>
              <a:rPr lang="en-US" altLang="zh-CN" sz="2600" kern="100" dirty="0" smtClean="0">
                <a:latin typeface="宋体"/>
                <a:ea typeface="华文细黑"/>
                <a:cs typeface="Times New Roman"/>
              </a:rPr>
              <a:t>∴</a:t>
            </a:r>
            <a:r>
              <a:rPr lang="en-US" altLang="zh-CN" sz="2600" i="1" kern="100" dirty="0" smtClean="0">
                <a:latin typeface="Times New Roman"/>
                <a:ea typeface="华文细黑"/>
                <a:cs typeface="Courier New"/>
              </a:rPr>
              <a:t>D</a:t>
            </a:r>
            <a:r>
              <a:rPr lang="en-US" altLang="zh-CN" sz="2600" kern="100" dirty="0" smtClean="0">
                <a:latin typeface="Times New Roman"/>
                <a:ea typeface="华文细黑"/>
                <a:cs typeface="Courier New"/>
              </a:rPr>
              <a:t>(0,0)</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en-US" altLang="zh-CN" sz="2600" kern="100" dirty="0" smtClean="0">
                <a:latin typeface="Times New Roman"/>
                <a:ea typeface="华文细黑"/>
                <a:cs typeface="Courier New"/>
              </a:rPr>
              <a:t>(2,0)</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C</a:t>
            </a:r>
            <a:r>
              <a:rPr lang="en-US" altLang="zh-CN" sz="2600" kern="100" dirty="0" smtClean="0">
                <a:latin typeface="Times New Roman"/>
                <a:ea typeface="华文细黑"/>
                <a:cs typeface="Courier New"/>
              </a:rPr>
              <a:t>(0</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en-US" altLang="zh-CN" sz="2600" kern="100" dirty="0" smtClean="0">
                <a:latin typeface="Times New Roman"/>
                <a:ea typeface="华文细黑"/>
                <a:cs typeface="Courier New"/>
              </a:rPr>
              <a:t>)</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B</a:t>
            </a:r>
            <a:r>
              <a:rPr lang="en-US" altLang="zh-CN" sz="2600" kern="100" dirty="0" smtClean="0">
                <a:latin typeface="Times New Roman"/>
                <a:ea typeface="华文细黑"/>
                <a:cs typeface="Courier New"/>
              </a:rPr>
              <a:t>(1</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en-US" altLang="zh-CN" sz="2600" kern="100" dirty="0" smtClean="0">
                <a:latin typeface="Times New Roman"/>
                <a:ea typeface="华文细黑"/>
                <a:cs typeface="Courier New"/>
              </a:rPr>
              <a:t>)</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P</a:t>
            </a:r>
            <a:r>
              <a:rPr lang="en-US" altLang="zh-CN" sz="2600" kern="100" dirty="0" smtClean="0">
                <a:latin typeface="Times New Roman"/>
                <a:ea typeface="华文细黑"/>
                <a:cs typeface="Courier New"/>
              </a:rPr>
              <a:t>(0</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x</a:t>
            </a:r>
            <a:r>
              <a:rPr lang="en-US" altLang="zh-CN" sz="2600" kern="100" dirty="0" smtClean="0">
                <a:latin typeface="Times New Roman"/>
                <a:ea typeface="华文细黑"/>
                <a:cs typeface="Courier New"/>
              </a:rPr>
              <a:t>)</a:t>
            </a:r>
            <a:r>
              <a:rPr lang="zh-CN" altLang="zh-CN" sz="26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xmlns="" val="2077824515"/>
              </p:ext>
            </p:extLst>
          </p:nvPr>
        </p:nvGraphicFramePr>
        <p:xfrm>
          <a:off x="4234943" y="652983"/>
          <a:ext cx="4786313" cy="982663"/>
        </p:xfrm>
        <a:graphic>
          <a:graphicData uri="http://schemas.openxmlformats.org/presentationml/2006/ole">
            <p:oleObj spid="_x0000_s20795" name="文档" r:id="rId3" imgW="4785367" imgH="984367" progId="Word.Document.12">
              <p:embed/>
            </p:oleObj>
          </a:graphicData>
        </a:graphic>
      </p:graphicFrame>
      <p:pic>
        <p:nvPicPr>
          <p:cNvPr id="20485" name="Picture 5" descr="A54"/>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7020272" y="2594520"/>
            <a:ext cx="1822126" cy="1633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aphicFrame>
        <p:nvGraphicFramePr>
          <p:cNvPr id="8" name="对象 7"/>
          <p:cNvGraphicFramePr>
            <a:graphicFrameLocks noChangeAspect="1"/>
          </p:cNvGraphicFramePr>
          <p:nvPr>
            <p:extLst>
              <p:ext uri="{D42A27DB-BD31-4B8C-83A1-F6EECF244321}">
                <p14:modId xmlns:p14="http://schemas.microsoft.com/office/powerpoint/2010/main" xmlns="" val="3350534759"/>
              </p:ext>
            </p:extLst>
          </p:nvPr>
        </p:nvGraphicFramePr>
        <p:xfrm>
          <a:off x="232083" y="3093635"/>
          <a:ext cx="5075237" cy="982663"/>
        </p:xfrm>
        <a:graphic>
          <a:graphicData uri="http://schemas.openxmlformats.org/presentationml/2006/ole">
            <p:oleObj spid="_x0000_s20796" name="文档" r:id="rId5" imgW="5075095" imgH="984367"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1719864968"/>
              </p:ext>
            </p:extLst>
          </p:nvPr>
        </p:nvGraphicFramePr>
        <p:xfrm>
          <a:off x="209223" y="3677319"/>
          <a:ext cx="5075237" cy="982663"/>
        </p:xfrm>
        <a:graphic>
          <a:graphicData uri="http://schemas.openxmlformats.org/presentationml/2006/ole">
            <p:oleObj spid="_x0000_s20797" name="文档" r:id="rId6" imgW="5075095" imgH="985810" progId="Word.Document.12">
              <p:embed/>
            </p:oleObj>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xmlns="" val="4151358283"/>
              </p:ext>
            </p:extLst>
          </p:nvPr>
        </p:nvGraphicFramePr>
        <p:xfrm>
          <a:off x="236280" y="4302531"/>
          <a:ext cx="5075237" cy="982663"/>
        </p:xfrm>
        <a:graphic>
          <a:graphicData uri="http://schemas.openxmlformats.org/presentationml/2006/ole">
            <p:oleObj spid="_x0000_s20798" name="文档" r:id="rId7" imgW="5075095" imgH="987252" progId="Word.Document.12">
              <p:embed/>
            </p:oleObj>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xmlns="" val="3704920449"/>
              </p:ext>
            </p:extLst>
          </p:nvPr>
        </p:nvGraphicFramePr>
        <p:xfrm>
          <a:off x="4922838" y="4305300"/>
          <a:ext cx="4022725" cy="982663"/>
        </p:xfrm>
        <a:graphic>
          <a:graphicData uri="http://schemas.openxmlformats.org/presentationml/2006/ole">
            <p:oleObj spid="_x0000_s20799" name="文档" r:id="rId8" imgW="4023797" imgH="984367" progId="Word.Document.12">
              <p:embed/>
            </p:oleObj>
          </a:graphicData>
        </a:graphic>
      </p:graphicFrame>
    </p:spTree>
    <p:extLst>
      <p:ext uri="{BB962C8B-B14F-4D97-AF65-F5344CB8AC3E}">
        <p14:creationId xmlns:p14="http://schemas.microsoft.com/office/powerpoint/2010/main" xmlns="" val="345911493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0485"/>
                                        </p:tgtEl>
                                        <p:attrNameLst>
                                          <p:attrName>style.visibility</p:attrName>
                                        </p:attrNameLst>
                                      </p:cBhvr>
                                      <p:to>
                                        <p:strVal val="visible"/>
                                      </p:to>
                                    </p:set>
                                    <p:animEffect transition="in" filter="blinds(horizontal)">
                                      <p:cBhvr>
                                        <p:cTn id="10" dur="500"/>
                                        <p:tgtEl>
                                          <p:spTgt spid="2048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blinds(horizontal)">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blinds(horizontal)">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linds(horizontal)">
                                      <p:cBhvr>
                                        <p:cTn id="3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1948175266"/>
              </p:ext>
            </p:extLst>
          </p:nvPr>
        </p:nvGraphicFramePr>
        <p:xfrm>
          <a:off x="259140" y="122957"/>
          <a:ext cx="7704137" cy="976313"/>
        </p:xfrm>
        <a:graphic>
          <a:graphicData uri="http://schemas.openxmlformats.org/presentationml/2006/ole">
            <p:oleObj spid="_x0000_s21918" name="文档" r:id="rId3" imgW="7702467" imgH="983948"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4208980129"/>
              </p:ext>
            </p:extLst>
          </p:nvPr>
        </p:nvGraphicFramePr>
        <p:xfrm>
          <a:off x="282000" y="843037"/>
          <a:ext cx="7704137" cy="976313"/>
        </p:xfrm>
        <a:graphic>
          <a:graphicData uri="http://schemas.openxmlformats.org/presentationml/2006/ole">
            <p:oleObj spid="_x0000_s21919" name="文档" r:id="rId4" imgW="7702467" imgH="985389"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220443601"/>
              </p:ext>
            </p:extLst>
          </p:nvPr>
        </p:nvGraphicFramePr>
        <p:xfrm>
          <a:off x="259140" y="1491109"/>
          <a:ext cx="7702550" cy="998538"/>
        </p:xfrm>
        <a:graphic>
          <a:graphicData uri="http://schemas.openxmlformats.org/presentationml/2006/ole">
            <p:oleObj spid="_x0000_s21920" name="文档" r:id="rId5" imgW="7702467" imgH="1004852"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562623235"/>
              </p:ext>
            </p:extLst>
          </p:nvPr>
        </p:nvGraphicFramePr>
        <p:xfrm>
          <a:off x="243900" y="2131561"/>
          <a:ext cx="7702550" cy="998538"/>
        </p:xfrm>
        <a:graphic>
          <a:graphicData uri="http://schemas.openxmlformats.org/presentationml/2006/ole">
            <p:oleObj spid="_x0000_s21921" name="文档" r:id="rId6" imgW="7702467" imgH="1005933"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357032568"/>
              </p:ext>
            </p:extLst>
          </p:nvPr>
        </p:nvGraphicFramePr>
        <p:xfrm>
          <a:off x="259140" y="2931269"/>
          <a:ext cx="8405813" cy="1119188"/>
        </p:xfrm>
        <a:graphic>
          <a:graphicData uri="http://schemas.openxmlformats.org/presentationml/2006/ole">
            <p:oleObj spid="_x0000_s21922" name="文档" r:id="rId7" imgW="8403149" imgH="1121268"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673618380"/>
              </p:ext>
            </p:extLst>
          </p:nvPr>
        </p:nvGraphicFramePr>
        <p:xfrm>
          <a:off x="259140" y="3579341"/>
          <a:ext cx="8405813" cy="1119188"/>
        </p:xfrm>
        <a:graphic>
          <a:graphicData uri="http://schemas.openxmlformats.org/presentationml/2006/ole">
            <p:oleObj spid="_x0000_s21923" name="文档" r:id="rId8" imgW="8403149" imgH="1121989"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3326282470"/>
              </p:ext>
            </p:extLst>
          </p:nvPr>
        </p:nvGraphicFramePr>
        <p:xfrm>
          <a:off x="259140" y="4227413"/>
          <a:ext cx="8405813" cy="936625"/>
        </p:xfrm>
        <a:graphic>
          <a:graphicData uri="http://schemas.openxmlformats.org/presentationml/2006/ole">
            <p:oleObj spid="_x0000_s21924" name="文档" r:id="rId9" imgW="8403149" imgH="938174" progId="Word.Document.12">
              <p:embed/>
            </p:oleObj>
          </a:graphicData>
        </a:graphic>
      </p:graphicFrame>
      <p:sp>
        <p:nvSpPr>
          <p:cNvPr id="10" name="矩形 9"/>
          <p:cNvSpPr/>
          <p:nvPr/>
        </p:nvSpPr>
        <p:spPr>
          <a:xfrm>
            <a:off x="4572000" y="4263137"/>
            <a:ext cx="1351652" cy="69249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smtClean="0">
                <a:solidFill>
                  <a:srgbClr val="E46C0A"/>
                </a:solidFill>
                <a:latin typeface="Times New Roman"/>
                <a:ea typeface="华文细黑"/>
                <a:cs typeface="Courier New"/>
              </a:rPr>
              <a:t>5</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4100019203"/>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94083" y="699542"/>
            <a:ext cx="8512738" cy="3693319"/>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点评　</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把几何图形放在适当的坐标系中，给有关向量赋以具体的坐标求向量的模，如向量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，求向量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的模只需利用公式</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即</a:t>
            </a:r>
            <a:r>
              <a:rPr lang="zh-CN" altLang="zh-CN" sz="2600" kern="100" dirty="0">
                <a:latin typeface="Times New Roman"/>
                <a:ea typeface="华文细黑"/>
                <a:cs typeface="Times New Roman"/>
              </a:rPr>
              <a:t>可求解</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50000"/>
              </a:lnSpc>
              <a:spcAft>
                <a:spcPts val="0"/>
              </a:spcAft>
              <a:tabLst>
                <a:tab pos="1890395" algn="l"/>
              </a:tabLst>
            </a:pP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向量不放在坐标系中研究，求解此类问题的方法是利用向量的运算法则及其几何意义或应用向量的数量积公式，关键是会把向量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的模进行如下转化：</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en-US" altLang="zh-CN" sz="2600" kern="100" dirty="0" smtClean="0">
                <a:latin typeface="Times New Roman"/>
                <a:ea typeface="华文细黑"/>
                <a:cs typeface="Courier New"/>
              </a:rPr>
              <a:t>.</a:t>
            </a:r>
            <a:endParaRPr lang="zh-CN" altLang="zh-CN" sz="26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559886491"/>
              </p:ext>
            </p:extLst>
          </p:nvPr>
        </p:nvGraphicFramePr>
        <p:xfrm>
          <a:off x="3340353" y="1988066"/>
          <a:ext cx="1311275" cy="693737"/>
        </p:xfrm>
        <a:graphic>
          <a:graphicData uri="http://schemas.openxmlformats.org/presentationml/2006/ole">
            <p:oleObj spid="_x0000_s22644" name="文档" r:id="rId3" imgW="1311513" imgH="694466"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1615913740"/>
              </p:ext>
            </p:extLst>
          </p:nvPr>
        </p:nvGraphicFramePr>
        <p:xfrm>
          <a:off x="6440780" y="3773026"/>
          <a:ext cx="708025" cy="693738"/>
        </p:xfrm>
        <a:graphic>
          <a:graphicData uri="http://schemas.openxmlformats.org/presentationml/2006/ole">
            <p:oleObj spid="_x0000_s22645" name="文档" r:id="rId4" imgW="709743" imgH="694466" progId="Word.Document.12">
              <p:embed/>
            </p:oleObj>
          </a:graphicData>
        </a:graphic>
      </p:graphicFrame>
    </p:spTree>
    <p:extLst>
      <p:ext uri="{BB962C8B-B14F-4D97-AF65-F5344CB8AC3E}">
        <p14:creationId xmlns:p14="http://schemas.microsoft.com/office/powerpoint/2010/main" xmlns="" val="212341602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07504" y="438507"/>
            <a:ext cx="8683844" cy="4293483"/>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变式训练</a:t>
            </a:r>
            <a:r>
              <a:rPr lang="en-US" altLang="zh-CN" sz="2600" b="1" kern="100" dirty="0">
                <a:solidFill>
                  <a:srgbClr val="0066FF"/>
                </a:solidFill>
                <a:latin typeface="Times New Roman"/>
                <a:ea typeface="微软雅黑"/>
                <a:cs typeface="Courier New"/>
              </a:rPr>
              <a:t>3</a:t>
            </a:r>
            <a:r>
              <a:rPr lang="zh-CN" altLang="zh-CN" sz="2600" b="1" kern="100" dirty="0">
                <a:solidFill>
                  <a:srgbClr val="0066FF"/>
                </a:solidFill>
                <a:latin typeface="Times New Roman"/>
                <a:ea typeface="微软雅黑"/>
                <a:cs typeface="Times New Roman"/>
              </a:rPr>
              <a:t>　</a:t>
            </a:r>
            <a:r>
              <a:rPr lang="en-US" altLang="zh-CN" sz="2600" kern="100" dirty="0">
                <a:latin typeface="Times New Roman"/>
                <a:ea typeface="华文细黑"/>
                <a:cs typeface="Courier New"/>
              </a:rPr>
              <a:t>(2015·</a:t>
            </a:r>
            <a:r>
              <a:rPr lang="zh-CN" altLang="zh-CN" sz="2600" kern="100" dirty="0">
                <a:latin typeface="Times New Roman"/>
                <a:ea typeface="华文细黑"/>
                <a:cs typeface="Times New Roman"/>
              </a:rPr>
              <a:t>浙江</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已知</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是空间单位向量，</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a:t>
            </a:r>
            <a:r>
              <a:rPr lang="zh-CN" altLang="zh-CN" sz="2600" kern="100" dirty="0">
                <a:latin typeface="Times New Roman"/>
                <a:ea typeface="华文细黑"/>
                <a:cs typeface="Times New Roman"/>
              </a:rPr>
              <a:t>若空间向量</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满足</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a:t>
            </a:r>
            <a:r>
              <a:rPr lang="zh-CN" altLang="zh-CN" sz="2600" kern="100" dirty="0">
                <a:latin typeface="Times New Roman"/>
                <a:ea typeface="华文细黑"/>
                <a:cs typeface="Times New Roman"/>
              </a:rPr>
              <a:t>且对于任意</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y</a:t>
            </a:r>
            <a:r>
              <a:rPr lang="en-US" altLang="zh-CN" sz="2600" kern="100" dirty="0" err="1">
                <a:latin typeface="宋体"/>
                <a:ea typeface="华文细黑"/>
                <a:cs typeface="Times New Roman"/>
              </a:rPr>
              <a:t>∈</a:t>
            </a:r>
            <a:r>
              <a:rPr lang="en-US" altLang="zh-CN" sz="2600" b="1" kern="100" dirty="0" err="1">
                <a:latin typeface="Times New Roman"/>
                <a:ea typeface="华文细黑"/>
                <a:cs typeface="Courier New"/>
              </a:rPr>
              <a:t>R</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en-US" altLang="zh-CN" sz="2600" kern="100" dirty="0">
                <a:latin typeface="宋体"/>
                <a:ea typeface="华文细黑"/>
                <a:cs typeface="Times New Roman"/>
              </a:rPr>
              <a:t>∈</a:t>
            </a:r>
            <a:r>
              <a:rPr lang="en-US" altLang="zh-CN" sz="2600" b="1" kern="100" dirty="0">
                <a:latin typeface="Times New Roman"/>
                <a:ea typeface="华文细黑"/>
                <a:cs typeface="Courier New"/>
              </a:rPr>
              <a:t>R</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，则</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__________</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________</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smtClean="0">
                <a:latin typeface="Times New Roman"/>
                <a:ea typeface="华文细黑"/>
                <a:cs typeface="Courier New"/>
              </a:rPr>
              <a:t>________.</a:t>
            </a:r>
            <a:endParaRPr lang="en-US" altLang="zh-CN" sz="2600" kern="100" dirty="0" smtClean="0">
              <a:latin typeface="宋体"/>
              <a:cs typeface="Courier New"/>
            </a:endParaRPr>
          </a:p>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方法一　对于任意</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y</a:t>
            </a:r>
            <a:r>
              <a:rPr lang="en-US" altLang="zh-CN" sz="2600" kern="100" dirty="0" err="1">
                <a:latin typeface="宋体"/>
                <a:ea typeface="华文细黑"/>
                <a:cs typeface="Times New Roman"/>
              </a:rPr>
              <a:t>∈</a:t>
            </a:r>
            <a:r>
              <a:rPr lang="en-US" altLang="zh-CN" sz="2600" b="1" kern="100" dirty="0" err="1">
                <a:latin typeface="Times New Roman"/>
                <a:ea typeface="华文细黑"/>
                <a:cs typeface="Courier New"/>
              </a:rPr>
              <a:t>R</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en-US" altLang="zh-CN" sz="2600" kern="100" dirty="0">
                <a:latin typeface="宋体"/>
                <a:ea typeface="华文细黑"/>
                <a:cs typeface="Times New Roman"/>
              </a:rPr>
              <a:t>∈</a:t>
            </a:r>
            <a:r>
              <a:rPr lang="en-US" altLang="zh-CN" sz="2600" b="1" kern="100" dirty="0">
                <a:latin typeface="Times New Roman"/>
                <a:ea typeface="华文细黑"/>
                <a:cs typeface="Courier New"/>
              </a:rPr>
              <a:t>R</a:t>
            </a:r>
            <a:r>
              <a:rPr lang="en-US" altLang="zh-CN" sz="2600" kern="100" dirty="0">
                <a:latin typeface="Times New Roman"/>
                <a:ea typeface="华文细黑"/>
                <a:cs typeface="Courier New"/>
              </a:rPr>
              <a:t>)</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zh-CN" altLang="zh-CN" sz="2600" kern="100" dirty="0" smtClean="0">
                <a:latin typeface="Times New Roman"/>
                <a:ea typeface="华文细黑"/>
                <a:cs typeface="Times New Roman"/>
              </a:rPr>
              <a:t>说明</a:t>
            </a:r>
            <a:r>
              <a:rPr lang="zh-CN" altLang="zh-CN" sz="2600" kern="100" dirty="0">
                <a:latin typeface="Times New Roman"/>
                <a:ea typeface="华文细黑"/>
                <a:cs typeface="Times New Roman"/>
              </a:rPr>
              <a:t>当</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x</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25000" dirty="0">
                <a:latin typeface="Times New Roman"/>
                <a:ea typeface="华文细黑"/>
                <a:cs typeface="Courier New"/>
              </a:rPr>
              <a:t>0</a:t>
            </a:r>
            <a:r>
              <a:rPr lang="zh-CN" altLang="zh-CN" sz="2600" kern="100" dirty="0">
                <a:latin typeface="Times New Roman"/>
                <a:ea typeface="华文细黑"/>
                <a:cs typeface="Times New Roman"/>
              </a:rPr>
              <a:t>时，</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取得最小值</a:t>
            </a:r>
            <a:r>
              <a:rPr lang="en-US" altLang="zh-CN" sz="2600" kern="100" dirty="0">
                <a:latin typeface="Times New Roman"/>
                <a:ea typeface="华文细黑"/>
                <a:cs typeface="Courier New"/>
              </a:rPr>
              <a:t>1</a:t>
            </a:r>
            <a:r>
              <a:rPr lang="en-US" altLang="zh-CN" sz="2600" kern="100" dirty="0" smtClean="0">
                <a:latin typeface="Times New Roman"/>
                <a:ea typeface="华文细黑"/>
                <a:cs typeface="Courier New"/>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4022831982"/>
              </p:ext>
            </p:extLst>
          </p:nvPr>
        </p:nvGraphicFramePr>
        <p:xfrm>
          <a:off x="603940" y="1052671"/>
          <a:ext cx="579438" cy="1112837"/>
        </p:xfrm>
        <a:graphic>
          <a:graphicData uri="http://schemas.openxmlformats.org/presentationml/2006/ole">
            <p:oleObj spid="_x0000_s23667" name="文档" r:id="rId3" imgW="580175" imgH="1114174"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320012941"/>
              </p:ext>
            </p:extLst>
          </p:nvPr>
        </p:nvGraphicFramePr>
        <p:xfrm>
          <a:off x="5940152" y="1038622"/>
          <a:ext cx="579438" cy="1112837"/>
        </p:xfrm>
        <a:graphic>
          <a:graphicData uri="http://schemas.openxmlformats.org/presentationml/2006/ole">
            <p:oleObj spid="_x0000_s23668" name="文档" r:id="rId4" imgW="580175" imgH="1116338" progId="Word.Document.12">
              <p:embed/>
            </p:oleObj>
          </a:graphicData>
        </a:graphic>
      </p:graphicFrame>
    </p:spTree>
    <p:extLst>
      <p:ext uri="{BB962C8B-B14F-4D97-AF65-F5344CB8AC3E}">
        <p14:creationId xmlns:p14="http://schemas.microsoft.com/office/powerpoint/2010/main" xmlns="" val="214210880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linds(horizontal)">
                                      <p:cBhvr>
                                        <p:cTn id="1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hlinkClick r:id="rId2" action="ppaction://hlinksldjump"/>
          </p:cNvPr>
          <p:cNvSpPr/>
          <p:nvPr/>
        </p:nvSpPr>
        <p:spPr>
          <a:xfrm>
            <a:off x="3125446" y="1563641"/>
            <a:ext cx="3820981" cy="5864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3000" b="1" dirty="0">
                <a:solidFill>
                  <a:schemeClr val="bg1"/>
                </a:solidFill>
                <a:latin typeface="微软雅黑" pitchFamily="34" charset="-122"/>
                <a:ea typeface="微软雅黑" pitchFamily="34" charset="-122"/>
              </a:rPr>
              <a:t>常</a:t>
            </a:r>
            <a:r>
              <a:rPr lang="zh-CN" altLang="en-US" sz="3000" b="1" dirty="0" smtClean="0">
                <a:solidFill>
                  <a:schemeClr val="bg1"/>
                </a:solidFill>
                <a:latin typeface="微软雅黑" pitchFamily="34" charset="-122"/>
                <a:ea typeface="微软雅黑" pitchFamily="34" charset="-122"/>
              </a:rPr>
              <a:t>考题型精析</a:t>
            </a:r>
            <a:endParaRPr lang="zh-CN" altLang="en-US" sz="3000" b="1" dirty="0">
              <a:solidFill>
                <a:schemeClr val="bg1"/>
              </a:solidFill>
              <a:latin typeface="微软雅黑" pitchFamily="34" charset="-122"/>
              <a:ea typeface="微软雅黑" pitchFamily="34" charset="-122"/>
            </a:endParaRPr>
          </a:p>
        </p:txBody>
      </p:sp>
      <p:sp>
        <p:nvSpPr>
          <p:cNvPr id="11" name="矩形 10">
            <a:hlinkClick r:id="rId2" action="ppaction://hlinksldjump"/>
          </p:cNvPr>
          <p:cNvSpPr/>
          <p:nvPr/>
        </p:nvSpPr>
        <p:spPr>
          <a:xfrm>
            <a:off x="2483768" y="1563638"/>
            <a:ext cx="595256" cy="58641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矩形 13">
            <a:hlinkClick r:id="rId3" action="ppaction://hlinksldjump"/>
          </p:cNvPr>
          <p:cNvSpPr/>
          <p:nvPr/>
        </p:nvSpPr>
        <p:spPr>
          <a:xfrm>
            <a:off x="3127283" y="2931793"/>
            <a:ext cx="3820981" cy="58641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3000" b="1" dirty="0" smtClean="0">
                <a:solidFill>
                  <a:schemeClr val="bg1"/>
                </a:solidFill>
                <a:latin typeface="微软雅黑" pitchFamily="34" charset="-122"/>
                <a:ea typeface="微软雅黑" pitchFamily="34" charset="-122"/>
              </a:rPr>
              <a:t>高考题</a:t>
            </a:r>
            <a:r>
              <a:rPr lang="zh-CN" altLang="en-US" sz="3000" b="1" dirty="0">
                <a:solidFill>
                  <a:schemeClr val="bg1"/>
                </a:solidFill>
                <a:latin typeface="微软雅黑" pitchFamily="34" charset="-122"/>
                <a:ea typeface="微软雅黑" pitchFamily="34" charset="-122"/>
              </a:rPr>
              <a:t>型精练</a:t>
            </a:r>
          </a:p>
        </p:txBody>
      </p:sp>
      <p:sp>
        <p:nvSpPr>
          <p:cNvPr id="15" name="矩形 14">
            <a:hlinkClick r:id="rId3" action="ppaction://hlinksldjump"/>
          </p:cNvPr>
          <p:cNvSpPr/>
          <p:nvPr/>
        </p:nvSpPr>
        <p:spPr>
          <a:xfrm>
            <a:off x="2483767" y="2931790"/>
            <a:ext cx="597093" cy="58641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xmlns="" val="347081166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062" y="51470"/>
            <a:ext cx="8597865" cy="2492990"/>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x</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xy</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5</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，要使</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x</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xy</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5</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取得最小值，需要把</a:t>
            </a:r>
            <a:r>
              <a:rPr lang="en-US" altLang="zh-CN" sz="2600" i="1" kern="100" dirty="0">
                <a:latin typeface="Times New Roman"/>
                <a:ea typeface="华文细黑"/>
                <a:cs typeface="Courier New"/>
              </a:rPr>
              <a:t>x</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xy</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5</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看成关于</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的二次函数</a:t>
            </a:r>
            <a:r>
              <a:rPr lang="zh-CN" altLang="zh-CN" sz="2600" kern="100" dirty="0" smtClean="0">
                <a:latin typeface="Times New Roman"/>
                <a:ea typeface="华文细黑"/>
                <a:cs typeface="Times New Roman"/>
              </a:rPr>
              <a:t>，</a:t>
            </a:r>
            <a:endParaRPr lang="en-US" altLang="zh-CN" sz="2600" kern="100" dirty="0" smtClean="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即</a:t>
            </a:r>
            <a:r>
              <a:rPr lang="en-US" altLang="zh-CN" sz="2600" i="1" kern="100" dirty="0">
                <a:latin typeface="Times New Roman"/>
                <a:ea typeface="华文细黑"/>
              </a:rPr>
              <a:t>f</a:t>
            </a:r>
            <a:r>
              <a:rPr lang="en-US" altLang="zh-CN" sz="2600" kern="100" dirty="0">
                <a:latin typeface="Times New Roman"/>
                <a:ea typeface="华文细黑"/>
              </a:rPr>
              <a:t>(</a:t>
            </a:r>
            <a:r>
              <a:rPr lang="en-US" altLang="zh-CN" sz="2600" i="1" kern="100" dirty="0">
                <a:latin typeface="Times New Roman"/>
                <a:ea typeface="华文细黑"/>
              </a:rPr>
              <a:t>x</a:t>
            </a:r>
            <a:r>
              <a:rPr lang="en-US" altLang="zh-CN" sz="2600" kern="100" dirty="0">
                <a:latin typeface="Times New Roman"/>
                <a:ea typeface="华文细黑"/>
              </a:rPr>
              <a:t>)</a:t>
            </a:r>
            <a:r>
              <a:rPr lang="zh-CN" altLang="zh-CN" sz="2600" kern="100" dirty="0">
                <a:latin typeface="Times New Roman"/>
                <a:ea typeface="华文细黑"/>
                <a:cs typeface="Times New Roman"/>
              </a:rPr>
              <a:t>＝</a:t>
            </a:r>
            <a:r>
              <a:rPr lang="en-US" altLang="zh-CN" sz="2600" i="1" kern="100" dirty="0">
                <a:latin typeface="Times New Roman"/>
                <a:ea typeface="华文细黑"/>
              </a:rPr>
              <a:t>x</a:t>
            </a:r>
            <a:r>
              <a:rPr lang="en-US" altLang="zh-CN" sz="2600" kern="100" baseline="30000" dirty="0">
                <a:latin typeface="Times New Roman"/>
                <a:ea typeface="华文细黑"/>
              </a:rPr>
              <a:t>2</a:t>
            </a:r>
            <a:r>
              <a:rPr lang="zh-CN" altLang="zh-CN" sz="2600" kern="100" dirty="0">
                <a:latin typeface="Times New Roman"/>
                <a:ea typeface="华文细黑"/>
                <a:cs typeface="Times New Roman"/>
              </a:rPr>
              <a:t>＋</a:t>
            </a:r>
            <a:r>
              <a:rPr lang="en-US" altLang="zh-CN" sz="2600" kern="100" dirty="0">
                <a:latin typeface="Times New Roman"/>
                <a:ea typeface="华文细黑"/>
              </a:rPr>
              <a:t>(</a:t>
            </a:r>
            <a:r>
              <a:rPr lang="en-US" altLang="zh-CN" sz="2600" i="1" kern="100" dirty="0">
                <a:latin typeface="Times New Roman"/>
                <a:ea typeface="华文细黑"/>
              </a:rPr>
              <a:t>y</a:t>
            </a:r>
            <a:r>
              <a:rPr lang="zh-CN" altLang="zh-CN" sz="2600" kern="100" dirty="0">
                <a:latin typeface="Times New Roman"/>
                <a:ea typeface="华文细黑"/>
                <a:cs typeface="Times New Roman"/>
              </a:rPr>
              <a:t>－</a:t>
            </a:r>
            <a:r>
              <a:rPr lang="en-US" altLang="zh-CN" sz="2600" kern="100" dirty="0">
                <a:latin typeface="Times New Roman"/>
                <a:ea typeface="华文细黑"/>
              </a:rPr>
              <a:t>4)</a:t>
            </a:r>
            <a:r>
              <a:rPr lang="en-US" altLang="zh-CN" sz="2600" i="1" kern="100" dirty="0">
                <a:latin typeface="Times New Roman"/>
                <a:ea typeface="华文细黑"/>
              </a:rPr>
              <a:t>x</a:t>
            </a:r>
            <a:r>
              <a:rPr lang="zh-CN" altLang="zh-CN" sz="2600" kern="100" dirty="0">
                <a:latin typeface="Times New Roman"/>
                <a:ea typeface="华文细黑"/>
                <a:cs typeface="Times New Roman"/>
              </a:rPr>
              <a:t>＋</a:t>
            </a:r>
            <a:r>
              <a:rPr lang="en-US" altLang="zh-CN" sz="2600" i="1" kern="100" dirty="0">
                <a:latin typeface="Times New Roman"/>
                <a:ea typeface="华文细黑"/>
              </a:rPr>
              <a:t>y</a:t>
            </a:r>
            <a:r>
              <a:rPr lang="en-US" altLang="zh-CN" sz="2600" kern="100" baseline="30000" dirty="0">
                <a:latin typeface="Times New Roman"/>
                <a:ea typeface="华文细黑"/>
              </a:rPr>
              <a:t>2</a:t>
            </a:r>
            <a:r>
              <a:rPr lang="zh-CN" altLang="zh-CN" sz="2600" kern="100" dirty="0">
                <a:latin typeface="Times New Roman"/>
                <a:ea typeface="华文细黑"/>
                <a:cs typeface="Times New Roman"/>
              </a:rPr>
              <a:t>－</a:t>
            </a:r>
            <a:r>
              <a:rPr lang="en-US" altLang="zh-CN" sz="2600" kern="100" dirty="0">
                <a:latin typeface="Times New Roman"/>
                <a:ea typeface="华文细黑"/>
              </a:rPr>
              <a:t>5</a:t>
            </a:r>
            <a:r>
              <a:rPr lang="en-US" altLang="zh-CN" sz="2600" i="1" kern="100" dirty="0">
                <a:latin typeface="Times New Roman"/>
                <a:ea typeface="华文细黑"/>
              </a:rPr>
              <a:t>y</a:t>
            </a:r>
            <a:r>
              <a:rPr lang="zh-CN" altLang="zh-CN" sz="2600" kern="100" dirty="0">
                <a:latin typeface="Times New Roman"/>
                <a:ea typeface="华文细黑"/>
                <a:cs typeface="Times New Roman"/>
              </a:rPr>
              <a:t>，其图象是开口向上的抛物线</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937973738"/>
              </p:ext>
            </p:extLst>
          </p:nvPr>
        </p:nvGraphicFramePr>
        <p:xfrm>
          <a:off x="182308" y="2370966"/>
          <a:ext cx="9021762" cy="1066800"/>
        </p:xfrm>
        <a:graphic>
          <a:graphicData uri="http://schemas.openxmlformats.org/presentationml/2006/ole">
            <p:oleObj spid="_x0000_s24805" name="文档" r:id="rId3" imgW="9027141" imgH="1072551"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3381444837"/>
              </p:ext>
            </p:extLst>
          </p:nvPr>
        </p:nvGraphicFramePr>
        <p:xfrm>
          <a:off x="203070" y="3019038"/>
          <a:ext cx="9113838" cy="1096962"/>
        </p:xfrm>
        <a:graphic>
          <a:graphicData uri="http://schemas.openxmlformats.org/presentationml/2006/ole">
            <p:oleObj spid="_x0000_s24806" name="文档" r:id="rId4" imgW="9118619" imgH="1095555"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3286900131"/>
              </p:ext>
            </p:extLst>
          </p:nvPr>
        </p:nvGraphicFramePr>
        <p:xfrm>
          <a:off x="179512" y="3629010"/>
          <a:ext cx="9113838" cy="1096962"/>
        </p:xfrm>
        <a:graphic>
          <a:graphicData uri="http://schemas.openxmlformats.org/presentationml/2006/ole">
            <p:oleObj spid="_x0000_s24807" name="文档" r:id="rId5" imgW="9118619" imgH="1093758"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2162304248"/>
              </p:ext>
            </p:extLst>
          </p:nvPr>
        </p:nvGraphicFramePr>
        <p:xfrm>
          <a:off x="152400" y="4410050"/>
          <a:ext cx="8335963" cy="776287"/>
        </p:xfrm>
        <a:graphic>
          <a:graphicData uri="http://schemas.openxmlformats.org/presentationml/2006/ole">
            <p:oleObj spid="_x0000_s24808" name="文档" r:id="rId6" imgW="8334772" imgH="778148" progId="Word.Document.12">
              <p:embed/>
            </p:oleObj>
          </a:graphicData>
        </a:graphic>
      </p:graphicFrame>
    </p:spTree>
    <p:extLst>
      <p:ext uri="{BB962C8B-B14F-4D97-AF65-F5344CB8AC3E}">
        <p14:creationId xmlns:p14="http://schemas.microsoft.com/office/powerpoint/2010/main" xmlns="" val="335923880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814274547"/>
              </p:ext>
            </p:extLst>
          </p:nvPr>
        </p:nvGraphicFramePr>
        <p:xfrm>
          <a:off x="236280" y="89570"/>
          <a:ext cx="9021762" cy="1066800"/>
        </p:xfrm>
        <a:graphic>
          <a:graphicData uri="http://schemas.openxmlformats.org/presentationml/2006/ole">
            <p:oleObj spid="_x0000_s25872" name="文档" r:id="rId3" imgW="9027141" imgH="1071473"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2421928715"/>
              </p:ext>
            </p:extLst>
          </p:nvPr>
        </p:nvGraphicFramePr>
        <p:xfrm>
          <a:off x="215518" y="809650"/>
          <a:ext cx="9021762" cy="1066800"/>
        </p:xfrm>
        <a:graphic>
          <a:graphicData uri="http://schemas.openxmlformats.org/presentationml/2006/ole">
            <p:oleObj spid="_x0000_s25873" name="文档" r:id="rId4" imgW="9027141" imgH="1070035"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1787164456"/>
              </p:ext>
            </p:extLst>
          </p:nvPr>
        </p:nvGraphicFramePr>
        <p:xfrm>
          <a:off x="197485" y="1601738"/>
          <a:ext cx="9023350" cy="1066800"/>
        </p:xfrm>
        <a:graphic>
          <a:graphicData uri="http://schemas.openxmlformats.org/presentationml/2006/ole">
            <p:oleObj spid="_x0000_s25874" name="文档" r:id="rId5" imgW="9027141" imgH="1068238"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1937767172"/>
              </p:ext>
            </p:extLst>
          </p:nvPr>
        </p:nvGraphicFramePr>
        <p:xfrm>
          <a:off x="183198" y="2321818"/>
          <a:ext cx="9021762" cy="2019300"/>
        </p:xfrm>
        <a:graphic>
          <a:graphicData uri="http://schemas.openxmlformats.org/presentationml/2006/ole">
            <p:oleObj spid="_x0000_s25875" name="文档" r:id="rId6" imgW="9027141" imgH="2021816"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1294983277"/>
              </p:ext>
            </p:extLst>
          </p:nvPr>
        </p:nvGraphicFramePr>
        <p:xfrm>
          <a:off x="130364" y="4145433"/>
          <a:ext cx="5287962" cy="1128713"/>
        </p:xfrm>
        <a:graphic>
          <a:graphicData uri="http://schemas.openxmlformats.org/presentationml/2006/ole">
            <p:oleObj spid="_x0000_s25876" name="文档" r:id="rId7" imgW="5288162" imgH="1129318" progId="Word.Document.12">
              <p:embed/>
            </p:oleObj>
          </a:graphicData>
        </a:graphic>
      </p:graphicFrame>
    </p:spTree>
    <p:extLst>
      <p:ext uri="{BB962C8B-B14F-4D97-AF65-F5344CB8AC3E}">
        <p14:creationId xmlns:p14="http://schemas.microsoft.com/office/powerpoint/2010/main" xmlns="" val="152474400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3855657026"/>
              </p:ext>
            </p:extLst>
          </p:nvPr>
        </p:nvGraphicFramePr>
        <p:xfrm>
          <a:off x="323528" y="115858"/>
          <a:ext cx="7399337" cy="1058863"/>
        </p:xfrm>
        <a:graphic>
          <a:graphicData uri="http://schemas.openxmlformats.org/presentationml/2006/ole">
            <p:oleObj spid="_x0000_s26897" name="文档" r:id="rId3" imgW="7397650" imgH="1060357" progId="Word.Document.12">
              <p:embed/>
            </p:oleObj>
          </a:graphicData>
        </a:graphic>
      </p:graphicFrame>
      <p:sp>
        <p:nvSpPr>
          <p:cNvPr id="4" name="矩形 3"/>
          <p:cNvSpPr/>
          <p:nvPr/>
        </p:nvSpPr>
        <p:spPr>
          <a:xfrm>
            <a:off x="243571" y="809650"/>
            <a:ext cx="4328429"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x</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err="1">
                <a:latin typeface="Times New Roman"/>
                <a:ea typeface="华文细黑"/>
                <a:cs typeface="Courier New"/>
              </a:rPr>
              <a:t>xy</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y</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5</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7</a:t>
            </a:r>
            <a:endParaRPr lang="zh-CN" altLang="zh-CN" sz="260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xmlns="" val="51506391"/>
              </p:ext>
            </p:extLst>
          </p:nvPr>
        </p:nvGraphicFramePr>
        <p:xfrm>
          <a:off x="269006" y="1506870"/>
          <a:ext cx="7399338" cy="1081088"/>
        </p:xfrm>
        <a:graphic>
          <a:graphicData uri="http://schemas.openxmlformats.org/presentationml/2006/ole">
            <p:oleObj spid="_x0000_s26898" name="文档" r:id="rId4" imgW="7397650" imgH="1090272"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643488751"/>
              </p:ext>
            </p:extLst>
          </p:nvPr>
        </p:nvGraphicFramePr>
        <p:xfrm>
          <a:off x="371188" y="2932981"/>
          <a:ext cx="6751638" cy="1150937"/>
        </p:xfrm>
        <a:graphic>
          <a:graphicData uri="http://schemas.openxmlformats.org/presentationml/2006/ole">
            <p:oleObj spid="_x0000_s26899" name="文档" r:id="rId5" imgW="6750230" imgH="1151904" progId="Word.Document.12">
              <p:embed/>
            </p:oleObj>
          </a:graphicData>
        </a:graphic>
      </p:graphicFrame>
      <p:sp>
        <p:nvSpPr>
          <p:cNvPr id="11" name="矩形 10"/>
          <p:cNvSpPr/>
          <p:nvPr/>
        </p:nvSpPr>
        <p:spPr>
          <a:xfrm>
            <a:off x="251520" y="2382579"/>
            <a:ext cx="5663730" cy="492443"/>
          </a:xfrm>
          <a:prstGeom prst="rect">
            <a:avLst/>
          </a:prstGeom>
        </p:spPr>
        <p:txBody>
          <a:bodyPr wrap="none">
            <a:spAutoFit/>
          </a:bodyPr>
          <a:lstStyle/>
          <a:p>
            <a:r>
              <a:rPr lang="zh-CN" altLang="zh-CN" sz="2600" kern="100" dirty="0">
                <a:latin typeface="Times New Roman"/>
                <a:ea typeface="华文细黑"/>
                <a:cs typeface="Times New Roman"/>
              </a:rPr>
              <a:t>由题意知，当</a:t>
            </a:r>
            <a:r>
              <a:rPr lang="en-US" altLang="zh-CN" sz="2600" i="1" kern="100" dirty="0">
                <a:latin typeface="Times New Roman"/>
                <a:ea typeface="华文细黑"/>
              </a:rPr>
              <a:t>x</a:t>
            </a:r>
            <a:r>
              <a:rPr lang="zh-CN" altLang="zh-CN" sz="2600" kern="100" dirty="0">
                <a:latin typeface="Times New Roman"/>
                <a:ea typeface="华文细黑"/>
                <a:cs typeface="Times New Roman"/>
              </a:rPr>
              <a:t>＝</a:t>
            </a:r>
            <a:r>
              <a:rPr lang="en-US" altLang="zh-CN" sz="2600" i="1" kern="100" dirty="0">
                <a:latin typeface="Times New Roman"/>
                <a:ea typeface="华文细黑"/>
              </a:rPr>
              <a:t>x</a:t>
            </a:r>
            <a:r>
              <a:rPr lang="en-US" altLang="zh-CN" sz="2600" kern="100" baseline="-25000" dirty="0">
                <a:latin typeface="Times New Roman"/>
                <a:ea typeface="华文细黑"/>
              </a:rPr>
              <a:t>0</a:t>
            </a:r>
            <a:r>
              <a:rPr lang="zh-CN" altLang="zh-CN" sz="2600" kern="100" dirty="0">
                <a:latin typeface="Times New Roman"/>
                <a:ea typeface="华文细黑"/>
                <a:cs typeface="Times New Roman"/>
              </a:rPr>
              <a:t>＝</a:t>
            </a:r>
            <a:r>
              <a:rPr lang="en-US" altLang="zh-CN" sz="2600" kern="100" dirty="0">
                <a:latin typeface="Times New Roman"/>
                <a:ea typeface="华文细黑"/>
              </a:rPr>
              <a:t>1</a:t>
            </a:r>
            <a:r>
              <a:rPr lang="zh-CN" altLang="zh-CN" sz="2600" kern="100" dirty="0">
                <a:latin typeface="Times New Roman"/>
                <a:ea typeface="华文细黑"/>
                <a:cs typeface="Times New Roman"/>
              </a:rPr>
              <a:t>，</a:t>
            </a:r>
            <a:r>
              <a:rPr lang="en-US" altLang="zh-CN" sz="2600" i="1" kern="100" dirty="0">
                <a:latin typeface="Times New Roman"/>
                <a:ea typeface="华文细黑"/>
              </a:rPr>
              <a:t>y</a:t>
            </a:r>
            <a:r>
              <a:rPr lang="zh-CN" altLang="zh-CN" sz="2600" kern="100" dirty="0">
                <a:latin typeface="Times New Roman"/>
                <a:ea typeface="华文细黑"/>
                <a:cs typeface="Times New Roman"/>
              </a:rPr>
              <a:t>＝</a:t>
            </a:r>
            <a:r>
              <a:rPr lang="en-US" altLang="zh-CN" sz="2600" i="1" kern="100" dirty="0">
                <a:latin typeface="Times New Roman"/>
                <a:ea typeface="华文细黑"/>
              </a:rPr>
              <a:t>y</a:t>
            </a:r>
            <a:r>
              <a:rPr lang="en-US" altLang="zh-CN" sz="2600" kern="100" baseline="-25000" dirty="0">
                <a:latin typeface="Times New Roman"/>
                <a:ea typeface="华文细黑"/>
              </a:rPr>
              <a:t>0</a:t>
            </a:r>
            <a:r>
              <a:rPr lang="zh-CN" altLang="zh-CN" sz="2600" kern="100" dirty="0">
                <a:latin typeface="Times New Roman"/>
                <a:ea typeface="华文细黑"/>
                <a:cs typeface="Times New Roman"/>
              </a:rPr>
              <a:t>＝</a:t>
            </a:r>
            <a:r>
              <a:rPr lang="en-US" altLang="zh-CN" sz="2600" kern="100" dirty="0">
                <a:latin typeface="Times New Roman"/>
                <a:ea typeface="华文细黑"/>
              </a:rPr>
              <a:t>2</a:t>
            </a:r>
            <a:r>
              <a:rPr lang="zh-CN" altLang="zh-CN" sz="2600" kern="100" dirty="0">
                <a:latin typeface="Times New Roman"/>
                <a:ea typeface="华文细黑"/>
                <a:cs typeface="Times New Roman"/>
              </a:rPr>
              <a:t>时，</a:t>
            </a:r>
            <a:endParaRPr lang="zh-CN" altLang="en-US" sz="2600" dirty="0"/>
          </a:p>
        </p:txBody>
      </p:sp>
      <p:graphicFrame>
        <p:nvGraphicFramePr>
          <p:cNvPr id="12" name="对象 11"/>
          <p:cNvGraphicFramePr>
            <a:graphicFrameLocks noChangeAspect="1"/>
          </p:cNvGraphicFramePr>
          <p:nvPr>
            <p:extLst>
              <p:ext uri="{D42A27DB-BD31-4B8C-83A1-F6EECF244321}">
                <p14:modId xmlns:p14="http://schemas.microsoft.com/office/powerpoint/2010/main" xmlns="" val="2872181924"/>
              </p:ext>
            </p:extLst>
          </p:nvPr>
        </p:nvGraphicFramePr>
        <p:xfrm>
          <a:off x="313656" y="3701018"/>
          <a:ext cx="6751638" cy="1150937"/>
        </p:xfrm>
        <a:graphic>
          <a:graphicData uri="http://schemas.openxmlformats.org/presentationml/2006/ole">
            <p:oleObj spid="_x0000_s26900" name="文档" r:id="rId6" imgW="6750230" imgH="1153706" progId="Word.Document.12">
              <p:embed/>
            </p:oleObj>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xmlns="" val="3612831467"/>
              </p:ext>
            </p:extLst>
          </p:nvPr>
        </p:nvGraphicFramePr>
        <p:xfrm>
          <a:off x="308288" y="4515966"/>
          <a:ext cx="3063875" cy="892175"/>
        </p:xfrm>
        <a:graphic>
          <a:graphicData uri="http://schemas.openxmlformats.org/presentationml/2006/ole">
            <p:oleObj spid="_x0000_s26901" name="文档" r:id="rId7" imgW="3063916" imgH="892782" progId="Word.Document.12">
              <p:embed/>
            </p:oleObj>
          </a:graphicData>
        </a:graphic>
      </p:graphicFrame>
      <p:pic>
        <p:nvPicPr>
          <p:cNvPr id="14" name="Picture 2">
            <a:hlinkClick r:id="rId8" action="ppaction://hlinksldjump"/>
          </p:cNvPr>
          <p:cNvPicPr>
            <a:picLocks noChangeAspect="1" noChangeArrowheads="1"/>
          </p:cNvPicPr>
          <p:nvPr/>
        </p:nvPicPr>
        <p:blipFill>
          <a:blip r:embed="rId9" cstate="print">
            <a:extLst>
              <a:ext uri="{28A0092B-C50C-407E-A947-70E740481C1C}">
                <a14:useLocalDpi xmlns:a14="http://schemas.microsoft.com/office/drawing/2010/main" xmlns="" val="0"/>
              </a:ext>
            </a:extLst>
          </a:blip>
          <a:srcRect/>
          <a:stretch>
            <a:fillRect/>
          </a:stretch>
        </p:blipFill>
        <p:spPr bwMode="auto">
          <a:xfrm rot="16200000">
            <a:off x="8531075" y="4569518"/>
            <a:ext cx="539117" cy="5363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87713306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linds(horizontal)">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1" name="矩形 10"/>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sp>
        <p:nvSpPr>
          <p:cNvPr id="23" name="任意多边形 2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a:t>
            </a:r>
            <a:endParaRPr lang="zh-CN" altLang="en-US" sz="2200" dirty="0">
              <a:solidFill>
                <a:srgbClr val="0000FF"/>
              </a:solidFill>
              <a:latin typeface="Broadway" pitchFamily="82" charset="0"/>
              <a:cs typeface="Times New Roman" pitchFamily="18" charset="0"/>
            </a:endParaRPr>
          </a:p>
        </p:txBody>
      </p:sp>
      <p:sp>
        <p:nvSpPr>
          <p:cNvPr id="25" name="任意多边形 24">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27" name="任意多边形 26">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3</a:t>
            </a:r>
            <a:endParaRPr lang="zh-CN" altLang="en-US" sz="2200" dirty="0">
              <a:solidFill>
                <a:schemeClr val="tx1"/>
              </a:solidFill>
              <a:latin typeface="Broadway" pitchFamily="82" charset="0"/>
              <a:cs typeface="Times New Roman" pitchFamily="18" charset="0"/>
            </a:endParaRPr>
          </a:p>
        </p:txBody>
      </p:sp>
      <p:sp>
        <p:nvSpPr>
          <p:cNvPr id="28" name="任意多边形 27">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29" name="任意多边形 28">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0" name="任意多边形 29">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1" name="任意多边形 30">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32" name="任意多边形 31">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33" name="任意多边形 32">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34" name="任意多边形 33">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35" name="任意多边形 34">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36" name="任意多边形 35">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19" name="矩形 18"/>
          <p:cNvSpPr/>
          <p:nvPr/>
        </p:nvSpPr>
        <p:spPr>
          <a:xfrm>
            <a:off x="294615" y="941854"/>
            <a:ext cx="8597865" cy="615746"/>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1.(2015·</a:t>
            </a:r>
            <a:r>
              <a:rPr lang="zh-CN" altLang="zh-CN" sz="2600" kern="100" dirty="0">
                <a:latin typeface="Times New Roman"/>
                <a:ea typeface="华文细黑"/>
                <a:cs typeface="Times New Roman"/>
              </a:rPr>
              <a:t>山东</a:t>
            </a:r>
            <a:r>
              <a:rPr lang="en-US" altLang="zh-CN" sz="2600" kern="100" dirty="0">
                <a:latin typeface="Times New Roman"/>
                <a:ea typeface="华文细黑"/>
              </a:rPr>
              <a:t>)</a:t>
            </a:r>
            <a:r>
              <a:rPr lang="zh-CN" altLang="zh-CN" sz="2600" kern="100" dirty="0">
                <a:latin typeface="Times New Roman"/>
                <a:ea typeface="华文细黑"/>
                <a:cs typeface="Times New Roman"/>
              </a:rPr>
              <a:t>已知菱形</a:t>
            </a:r>
            <a:r>
              <a:rPr lang="en-US" altLang="zh-CN" sz="2600" i="1" kern="100" dirty="0">
                <a:latin typeface="Times New Roman"/>
                <a:ea typeface="华文细黑"/>
              </a:rPr>
              <a:t>ABCD</a:t>
            </a:r>
            <a:r>
              <a:rPr lang="en-US" altLang="zh-CN" sz="2600" kern="100" dirty="0">
                <a:latin typeface="Times New Roman"/>
                <a:ea typeface="华文细黑"/>
              </a:rPr>
              <a:t> </a:t>
            </a:r>
            <a:r>
              <a:rPr lang="zh-CN" altLang="zh-CN" sz="2600" kern="100" dirty="0">
                <a:latin typeface="Times New Roman"/>
                <a:ea typeface="华文细黑"/>
                <a:cs typeface="Times New Roman"/>
              </a:rPr>
              <a:t>的边长为</a:t>
            </a:r>
            <a:r>
              <a:rPr lang="en-US" altLang="zh-CN" sz="2600" i="1" kern="100" dirty="0">
                <a:latin typeface="Times New Roman"/>
                <a:ea typeface="华文细黑"/>
              </a:rPr>
              <a:t>a</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a:t>
            </a:r>
            <a:r>
              <a:rPr lang="en-US" altLang="zh-CN" sz="2600" i="1" kern="100" dirty="0">
                <a:latin typeface="Times New Roman"/>
                <a:ea typeface="华文细黑"/>
              </a:rPr>
              <a:t>ABC</a:t>
            </a:r>
            <a:r>
              <a:rPr lang="zh-CN" altLang="zh-CN" sz="2600" kern="100" dirty="0">
                <a:latin typeface="Times New Roman"/>
                <a:ea typeface="华文细黑"/>
                <a:cs typeface="Times New Roman"/>
              </a:rPr>
              <a:t>＝</a:t>
            </a:r>
            <a:r>
              <a:rPr lang="en-US" altLang="zh-CN" sz="2600" kern="100" dirty="0">
                <a:latin typeface="Times New Roman"/>
                <a:ea typeface="华文细黑"/>
              </a:rPr>
              <a:t>60°</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510230279"/>
              </p:ext>
            </p:extLst>
          </p:nvPr>
        </p:nvGraphicFramePr>
        <p:xfrm>
          <a:off x="377329" y="1707654"/>
          <a:ext cx="3292475" cy="982663"/>
        </p:xfrm>
        <a:graphic>
          <a:graphicData uri="http://schemas.openxmlformats.org/presentationml/2006/ole">
            <p:oleObj spid="_x0000_s27763" name="文档" r:id="rId15" imgW="3292459" imgH="984367" progId="Word.Document.12">
              <p:embed/>
            </p:oleObj>
          </a:graphicData>
        </a:graphic>
      </p:graphicFrame>
      <p:graphicFrame>
        <p:nvGraphicFramePr>
          <p:cNvPr id="18" name="对象 17"/>
          <p:cNvGraphicFramePr>
            <a:graphicFrameLocks noChangeAspect="1"/>
          </p:cNvGraphicFramePr>
          <p:nvPr>
            <p:extLst>
              <p:ext uri="{D42A27DB-BD31-4B8C-83A1-F6EECF244321}">
                <p14:modId xmlns:p14="http://schemas.microsoft.com/office/powerpoint/2010/main" xmlns="" val="113601401"/>
              </p:ext>
            </p:extLst>
          </p:nvPr>
        </p:nvGraphicFramePr>
        <p:xfrm>
          <a:off x="396875" y="2525191"/>
          <a:ext cx="7962900" cy="982663"/>
        </p:xfrm>
        <a:graphic>
          <a:graphicData uri="http://schemas.openxmlformats.org/presentationml/2006/ole">
            <p:oleObj spid="_x0000_s27764" name="文档" r:id="rId16" imgW="7961579" imgH="1004852" progId="Word.Document.12">
              <p:embed/>
            </p:oleObj>
          </a:graphicData>
        </a:graphic>
      </p:graphicFrame>
      <p:sp>
        <p:nvSpPr>
          <p:cNvPr id="4" name="矩形 3"/>
          <p:cNvSpPr/>
          <p:nvPr/>
        </p:nvSpPr>
        <p:spPr>
          <a:xfrm>
            <a:off x="308288" y="3303326"/>
            <a:ext cx="8099577" cy="1212640"/>
          </a:xfrm>
          <a:prstGeom prst="rect">
            <a:avLst/>
          </a:prstGeom>
        </p:spPr>
        <p:txBody>
          <a:bodyPr>
            <a:spAutoFit/>
          </a:bodyPr>
          <a:lstStyle/>
          <a:p>
            <a:pPr algn="just">
              <a:lnSpc>
                <a:spcPct val="150000"/>
              </a:lnSpc>
              <a:spcAft>
                <a:spcPts val="0"/>
              </a:spcAft>
              <a:tabLst>
                <a:tab pos="1890395" algn="l"/>
              </a:tabLst>
            </a:pPr>
            <a:r>
              <a:rPr lang="zh-CN" altLang="zh-CN" sz="2600" b="1" kern="100" dirty="0" smtClean="0">
                <a:solidFill>
                  <a:srgbClr val="0066FF"/>
                </a:solidFill>
                <a:latin typeface="Times New Roman"/>
                <a:ea typeface="微软雅黑"/>
                <a:cs typeface="Times New Roman"/>
              </a:rPr>
              <a:t>解析　</a:t>
            </a:r>
            <a:r>
              <a:rPr lang="zh-CN" altLang="zh-CN" sz="2600" kern="100" dirty="0" smtClean="0">
                <a:latin typeface="Times New Roman"/>
                <a:ea typeface="华文细黑"/>
                <a:cs typeface="Times New Roman"/>
              </a:rPr>
              <a:t>如图所示，由题意，</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zh-CN" altLang="zh-CN" sz="2600" kern="100" dirty="0" smtClean="0">
                <a:latin typeface="Times New Roman"/>
                <a:ea typeface="华文细黑"/>
                <a:cs typeface="Times New Roman"/>
              </a:rPr>
              <a:t>得</a:t>
            </a:r>
            <a:r>
              <a:rPr lang="en-US" altLang="zh-CN" sz="2600" i="1" kern="100" dirty="0" smtClean="0">
                <a:latin typeface="Times New Roman"/>
                <a:ea typeface="华文细黑"/>
                <a:cs typeface="Courier New"/>
              </a:rPr>
              <a:t>BC</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CD</a:t>
            </a:r>
            <a:r>
              <a:rPr lang="zh-CN" altLang="zh-CN" sz="2600" kern="100" dirty="0" smtClean="0">
                <a:latin typeface="Times New Roman"/>
                <a:ea typeface="华文细黑"/>
                <a:cs typeface="Times New Roman"/>
              </a:rPr>
              <a:t>＝</a:t>
            </a:r>
            <a:r>
              <a:rPr lang="en-US" altLang="zh-CN" sz="2600" i="1" kern="100" dirty="0" smtClean="0">
                <a:latin typeface="Times New Roman"/>
                <a:ea typeface="华文细黑"/>
                <a:cs typeface="Courier New"/>
              </a:rPr>
              <a:t>a</a:t>
            </a:r>
            <a:r>
              <a:rPr lang="zh-CN" altLang="zh-CN" sz="2600" kern="100" dirty="0" smtClean="0">
                <a:latin typeface="Times New Roman"/>
                <a:ea typeface="华文细黑"/>
                <a:cs typeface="Times New Roman"/>
              </a:rPr>
              <a:t>，</a:t>
            </a:r>
            <a:r>
              <a:rPr lang="en-US" altLang="zh-CN" sz="2600" kern="100" dirty="0" smtClean="0">
                <a:latin typeface="宋体"/>
                <a:ea typeface="华文细黑"/>
                <a:cs typeface="Times New Roman"/>
              </a:rPr>
              <a:t>∠</a:t>
            </a:r>
            <a:r>
              <a:rPr lang="en-US" altLang="zh-CN" sz="2600" i="1" kern="100" dirty="0" smtClean="0">
                <a:latin typeface="Times New Roman"/>
                <a:ea typeface="华文细黑"/>
                <a:cs typeface="Courier New"/>
              </a:rPr>
              <a:t>BCD</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Courier New"/>
              </a:rPr>
              <a:t>120°.</a:t>
            </a:r>
            <a:endParaRPr lang="en-US" altLang="zh-CN" sz="2600" kern="100" dirty="0" smtClean="0">
              <a:latin typeface="宋体"/>
              <a:cs typeface="Courier New"/>
            </a:endParaRPr>
          </a:p>
        </p:txBody>
      </p:sp>
      <p:pic>
        <p:nvPicPr>
          <p:cNvPr id="27652" name="Picture 4" descr="SXT149"/>
          <p:cNvPicPr>
            <a:picLocks noChangeAspect="1" noChangeArrowheads="1"/>
          </p:cNvPicPr>
          <p:nvPr/>
        </p:nvPicPr>
        <p:blipFill>
          <a:blip r:embed="rId17" cstate="print">
            <a:extLst>
              <a:ext uri="{28A0092B-C50C-407E-A947-70E740481C1C}">
                <a14:useLocalDpi xmlns:a14="http://schemas.microsoft.com/office/drawing/2010/main" xmlns="" val="0"/>
              </a:ext>
            </a:extLst>
          </a:blip>
          <a:srcRect/>
          <a:stretch>
            <a:fillRect/>
          </a:stretch>
        </p:blipFill>
        <p:spPr bwMode="auto">
          <a:xfrm>
            <a:off x="7092280" y="2211710"/>
            <a:ext cx="1670848" cy="26304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45548710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linds(horizontal)">
                                      <p:cBhvr>
                                        <p:cTn id="10" dur="500"/>
                                        <p:tgtEl>
                                          <p:spTgt spid="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27652"/>
                                        </p:tgtEl>
                                        <p:attrNameLst>
                                          <p:attrName>style.visibility</p:attrName>
                                        </p:attrNameLst>
                                      </p:cBhvr>
                                      <p:to>
                                        <p:strVal val="visible"/>
                                      </p:to>
                                    </p:set>
                                    <p:animEffect transition="in" filter="blinds(horizontal)">
                                      <p:cBhvr>
                                        <p:cTn id="13" dur="500"/>
                                        <p:tgtEl>
                                          <p:spTgt spid="276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1" name="矩形 10"/>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sp>
        <p:nvSpPr>
          <p:cNvPr id="23" name="任意多边形 2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a:t>
            </a:r>
            <a:endParaRPr lang="zh-CN" altLang="en-US" sz="2200" dirty="0">
              <a:solidFill>
                <a:srgbClr val="0000FF"/>
              </a:solidFill>
              <a:latin typeface="Broadway" pitchFamily="82" charset="0"/>
              <a:cs typeface="Times New Roman" pitchFamily="18" charset="0"/>
            </a:endParaRPr>
          </a:p>
        </p:txBody>
      </p:sp>
      <p:sp>
        <p:nvSpPr>
          <p:cNvPr id="25" name="任意多边形 24">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27" name="任意多边形 26">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3</a:t>
            </a:r>
            <a:endParaRPr lang="zh-CN" altLang="en-US" sz="2200" dirty="0">
              <a:solidFill>
                <a:schemeClr val="tx1"/>
              </a:solidFill>
              <a:latin typeface="Broadway" pitchFamily="82" charset="0"/>
              <a:cs typeface="Times New Roman" pitchFamily="18" charset="0"/>
            </a:endParaRPr>
          </a:p>
        </p:txBody>
      </p:sp>
      <p:sp>
        <p:nvSpPr>
          <p:cNvPr id="28" name="任意多边形 27">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29" name="任意多边形 28">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0" name="任意多边形 29">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1" name="任意多边形 30">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32" name="任意多边形 31">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33" name="任意多边形 32">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34" name="任意多边形 33">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35" name="任意多边形 34">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36" name="任意多边形 35">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3" name="对象 2"/>
          <p:cNvGraphicFramePr>
            <a:graphicFrameLocks noChangeAspect="1"/>
          </p:cNvGraphicFramePr>
          <p:nvPr>
            <p:extLst>
              <p:ext uri="{D42A27DB-BD31-4B8C-83A1-F6EECF244321}">
                <p14:modId xmlns:p14="http://schemas.microsoft.com/office/powerpoint/2010/main" xmlns="" val="2942815569"/>
              </p:ext>
            </p:extLst>
          </p:nvPr>
        </p:nvGraphicFramePr>
        <p:xfrm>
          <a:off x="497532" y="2725736"/>
          <a:ext cx="7962900" cy="785813"/>
        </p:xfrm>
        <a:graphic>
          <a:graphicData uri="http://schemas.openxmlformats.org/presentationml/2006/ole">
            <p:oleObj spid="_x0000_s28834" name="文档" r:id="rId15" imgW="7961579" imgH="785717"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1240416777"/>
              </p:ext>
            </p:extLst>
          </p:nvPr>
        </p:nvGraphicFramePr>
        <p:xfrm>
          <a:off x="497532" y="3295525"/>
          <a:ext cx="7962900" cy="1111250"/>
        </p:xfrm>
        <a:graphic>
          <a:graphicData uri="http://schemas.openxmlformats.org/presentationml/2006/ole">
            <p:oleObj spid="_x0000_s28835" name="文档" r:id="rId16" imgW="7961579" imgH="1118745" progId="Word.Document.12">
              <p:embed/>
            </p:oleObj>
          </a:graphicData>
        </a:graphic>
      </p:graphicFrame>
      <p:sp>
        <p:nvSpPr>
          <p:cNvPr id="6" name="矩形 5"/>
          <p:cNvSpPr/>
          <p:nvPr/>
        </p:nvSpPr>
        <p:spPr>
          <a:xfrm>
            <a:off x="447914" y="4182481"/>
            <a:ext cx="1425390" cy="62151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a:solidFill>
                  <a:srgbClr val="E46C0A"/>
                </a:solidFill>
                <a:latin typeface="Times New Roman"/>
                <a:ea typeface="华文细黑"/>
                <a:cs typeface="Courier New"/>
              </a:rPr>
              <a:t>D</a:t>
            </a:r>
            <a:endParaRPr lang="zh-CN" altLang="zh-CN" sz="2600" kern="100" dirty="0">
              <a:solidFill>
                <a:srgbClr val="E46C0A"/>
              </a:solidFill>
              <a:latin typeface="Times New Roman"/>
              <a:ea typeface="华文细黑"/>
              <a:cs typeface="Courier New"/>
            </a:endParaRPr>
          </a:p>
        </p:txBody>
      </p:sp>
      <p:graphicFrame>
        <p:nvGraphicFramePr>
          <p:cNvPr id="37" name="对象 36"/>
          <p:cNvGraphicFramePr>
            <a:graphicFrameLocks noChangeAspect="1"/>
          </p:cNvGraphicFramePr>
          <p:nvPr>
            <p:extLst>
              <p:ext uri="{D42A27DB-BD31-4B8C-83A1-F6EECF244321}">
                <p14:modId xmlns:p14="http://schemas.microsoft.com/office/powerpoint/2010/main" xmlns="" val="3991649818"/>
              </p:ext>
            </p:extLst>
          </p:nvPr>
        </p:nvGraphicFramePr>
        <p:xfrm>
          <a:off x="497532" y="1784994"/>
          <a:ext cx="7962900" cy="1006475"/>
        </p:xfrm>
        <a:graphic>
          <a:graphicData uri="http://schemas.openxmlformats.org/presentationml/2006/ole">
            <p:oleObj spid="_x0000_s28836" name="文档" r:id="rId17" imgW="7961579" imgH="1007375" progId="Word.Document.12">
              <p:embed/>
            </p:oleObj>
          </a:graphicData>
        </a:graphic>
      </p:graphicFrame>
      <p:sp>
        <p:nvSpPr>
          <p:cNvPr id="10" name="矩形 9"/>
          <p:cNvSpPr/>
          <p:nvPr/>
        </p:nvSpPr>
        <p:spPr>
          <a:xfrm>
            <a:off x="497532" y="1063277"/>
            <a:ext cx="5434501" cy="616579"/>
          </a:xfrm>
          <a:prstGeom prst="rect">
            <a:avLst/>
          </a:prstGeom>
        </p:spPr>
        <p:txBody>
          <a:bodyPr wrap="none">
            <a:spAutoFit/>
          </a:bodyPr>
          <a:lstStyle/>
          <a:p>
            <a:pPr algn="just">
              <a:lnSpc>
                <a:spcPct val="150000"/>
              </a:lnSpc>
              <a:spcAft>
                <a:spcPts val="0"/>
              </a:spcAft>
              <a:tabLst>
                <a:tab pos="1890395" algn="l"/>
              </a:tabLst>
            </a:pPr>
            <a:r>
              <a:rPr lang="en-US" altLang="zh-CN" sz="2600" i="1" kern="100" dirty="0">
                <a:latin typeface="Times New Roman"/>
                <a:ea typeface="华文细黑"/>
                <a:cs typeface="Courier New"/>
              </a:rPr>
              <a:t>BD</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BC</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CD</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i="1" kern="100" dirty="0">
                <a:latin typeface="Times New Roman"/>
                <a:ea typeface="华文细黑"/>
                <a:cs typeface="Courier New"/>
              </a:rPr>
              <a:t>BC</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CD</a:t>
            </a:r>
            <a:r>
              <a:rPr lang="en-US" altLang="zh-CN" sz="2600" kern="100" dirty="0">
                <a:latin typeface="Times New Roman"/>
                <a:ea typeface="华文细黑"/>
                <a:cs typeface="Courier New"/>
              </a:rPr>
              <a:t>·cos 120°</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213419452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linds(horizontal)">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29" name="任意多边形 2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0" name="任意多边形 29">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2</a:t>
            </a:r>
            <a:endParaRPr lang="zh-CN" altLang="en-US" sz="2200" dirty="0">
              <a:solidFill>
                <a:srgbClr val="0000FF"/>
              </a:solidFill>
              <a:latin typeface="Broadway" pitchFamily="82" charset="0"/>
              <a:cs typeface="Times New Roman" pitchFamily="18" charset="0"/>
            </a:endParaRPr>
          </a:p>
        </p:txBody>
      </p:sp>
      <p:sp>
        <p:nvSpPr>
          <p:cNvPr id="31" name="任意多边形 30">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3</a:t>
            </a:r>
            <a:endParaRPr lang="zh-CN" altLang="en-US" sz="2200" dirty="0">
              <a:solidFill>
                <a:schemeClr val="tx1"/>
              </a:solidFill>
              <a:latin typeface="Broadway" pitchFamily="82" charset="0"/>
              <a:cs typeface="Times New Roman" pitchFamily="18" charset="0"/>
            </a:endParaRPr>
          </a:p>
        </p:txBody>
      </p:sp>
      <p:sp>
        <p:nvSpPr>
          <p:cNvPr id="32" name="任意多边形 31">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33" name="任意多边形 32">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4" name="任意多边形 33">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5" name="任意多边形 34">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36" name="任意多边形 35">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37" name="任意多边形 36">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38" name="任意多边形 37">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032078667"/>
              </p:ext>
            </p:extLst>
          </p:nvPr>
        </p:nvGraphicFramePr>
        <p:xfrm>
          <a:off x="349696" y="699542"/>
          <a:ext cx="8686800" cy="1333500"/>
        </p:xfrm>
        <a:graphic>
          <a:graphicData uri="http://schemas.openxmlformats.org/presentationml/2006/ole">
            <p:oleObj spid="_x0000_s29795" name="文档" r:id="rId15" imgW="8691842" imgH="1331343" progId="Word.Document.12">
              <p:embed/>
            </p:oleObj>
          </a:graphicData>
        </a:graphic>
      </p:graphicFrame>
      <p:graphicFrame>
        <p:nvGraphicFramePr>
          <p:cNvPr id="18" name="对象 17"/>
          <p:cNvGraphicFramePr>
            <a:graphicFrameLocks noChangeAspect="1"/>
          </p:cNvGraphicFramePr>
          <p:nvPr>
            <p:extLst>
              <p:ext uri="{D42A27DB-BD31-4B8C-83A1-F6EECF244321}">
                <p14:modId xmlns:p14="http://schemas.microsoft.com/office/powerpoint/2010/main" xmlns="" val="994486230"/>
              </p:ext>
            </p:extLst>
          </p:nvPr>
        </p:nvGraphicFramePr>
        <p:xfrm>
          <a:off x="349696" y="1526282"/>
          <a:ext cx="8686800" cy="1333500"/>
        </p:xfrm>
        <a:graphic>
          <a:graphicData uri="http://schemas.openxmlformats.org/presentationml/2006/ole">
            <p:oleObj spid="_x0000_s29796" name="文档" r:id="rId16" imgW="8691842" imgH="1329906" progId="Word.Document.12">
              <p:embed/>
            </p:oleObj>
          </a:graphicData>
        </a:graphic>
      </p:graphicFrame>
      <p:sp>
        <p:nvSpPr>
          <p:cNvPr id="4" name="矩形 3"/>
          <p:cNvSpPr/>
          <p:nvPr/>
        </p:nvSpPr>
        <p:spPr>
          <a:xfrm>
            <a:off x="258835" y="2462518"/>
            <a:ext cx="8099577" cy="2637132"/>
          </a:xfrm>
          <a:prstGeom prst="rect">
            <a:avLst/>
          </a:prstGeom>
        </p:spPr>
        <p:txBody>
          <a:bodyPr>
            <a:spAutoFit/>
          </a:bodyPr>
          <a:lstStyle/>
          <a:p>
            <a:pPr algn="just">
              <a:lnSpc>
                <a:spcPct val="130000"/>
              </a:lnSpc>
              <a:spcAft>
                <a:spcPts val="0"/>
              </a:spcAft>
              <a:tabLst>
                <a:tab pos="1890395" algn="l"/>
              </a:tabLst>
            </a:pPr>
            <a:r>
              <a:rPr lang="zh-CN" altLang="zh-CN" sz="2600" kern="100" dirty="0">
                <a:latin typeface="Times New Roman"/>
                <a:ea typeface="华文细黑"/>
                <a:cs typeface="Times New Roman"/>
              </a:rPr>
              <a:t>设</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为平面向量，则</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　　</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30000"/>
              </a:lnSpc>
              <a:spcAft>
                <a:spcPts val="0"/>
              </a:spcAft>
              <a:tabLst>
                <a:tab pos="1890395" algn="l"/>
              </a:tabLst>
            </a:pPr>
            <a:r>
              <a:rPr lang="en-US" altLang="zh-CN" sz="2600" kern="100" dirty="0" err="1">
                <a:latin typeface="Times New Roman"/>
                <a:ea typeface="华文细黑"/>
                <a:cs typeface="Courier New"/>
              </a:rPr>
              <a:t>A.min</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min{|</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30000"/>
              </a:lnSpc>
              <a:spcAft>
                <a:spcPts val="0"/>
              </a:spcAft>
              <a:tabLst>
                <a:tab pos="1890395" algn="l"/>
              </a:tabLst>
            </a:pPr>
            <a:r>
              <a:rPr lang="en-US" altLang="zh-CN" sz="2600" kern="100" dirty="0" err="1">
                <a:latin typeface="Times New Roman"/>
                <a:ea typeface="华文细黑"/>
                <a:cs typeface="Courier New"/>
              </a:rPr>
              <a:t>B.min</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min{|</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30000"/>
              </a:lnSpc>
              <a:spcAft>
                <a:spcPts val="0"/>
              </a:spcAft>
              <a:tabLst>
                <a:tab pos="1890395" algn="l"/>
              </a:tabLst>
            </a:pPr>
            <a:r>
              <a:rPr lang="en-US" altLang="zh-CN" sz="2600" kern="100" dirty="0" err="1">
                <a:latin typeface="Times New Roman"/>
                <a:ea typeface="华文细黑"/>
                <a:cs typeface="Courier New"/>
              </a:rPr>
              <a:t>C.max</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endParaRPr lang="zh-CN" altLang="zh-CN" sz="2600" kern="100" dirty="0">
              <a:latin typeface="宋体"/>
              <a:cs typeface="Courier New"/>
            </a:endParaRPr>
          </a:p>
          <a:p>
            <a:pPr algn="just">
              <a:lnSpc>
                <a:spcPct val="130000"/>
              </a:lnSpc>
              <a:spcAft>
                <a:spcPts val="0"/>
              </a:spcAft>
              <a:tabLst>
                <a:tab pos="1890395" algn="l"/>
              </a:tabLst>
            </a:pPr>
            <a:r>
              <a:rPr lang="en-US" altLang="zh-CN" sz="2600" kern="100" dirty="0" err="1">
                <a:latin typeface="Times New Roman"/>
                <a:ea typeface="华文细黑"/>
                <a:cs typeface="Courier New"/>
              </a:rPr>
              <a:t>D.max</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smtClean="0">
                <a:solidFill>
                  <a:srgbClr val="0000FF"/>
                </a:solidFill>
                <a:latin typeface="Times New Roman"/>
                <a:ea typeface="华文细黑"/>
                <a:cs typeface="Courier New"/>
              </a:rPr>
              <a:t>b</a:t>
            </a:r>
            <a:r>
              <a:rPr lang="en-US" altLang="zh-CN" sz="2600" kern="100" dirty="0" smtClean="0">
                <a:latin typeface="Times New Roman"/>
                <a:ea typeface="华文细黑"/>
                <a:cs typeface="Courier New"/>
              </a:rPr>
              <a:t>|</a:t>
            </a:r>
            <a:r>
              <a:rPr lang="en-US" altLang="zh-CN" sz="2600" kern="100" baseline="30000" dirty="0" smtClean="0">
                <a:latin typeface="Times New Roman"/>
                <a:ea typeface="华文细黑"/>
                <a:cs typeface="Courier New"/>
              </a:rPr>
              <a:t>2</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95727668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29" name="任意多边形 28">
            <a:hlinkClick r:id="rId2"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0" name="任意多边形 29">
            <a:hlinkClick r:id="rId3"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2</a:t>
            </a:r>
            <a:endParaRPr lang="zh-CN" altLang="en-US" sz="2200" dirty="0">
              <a:solidFill>
                <a:srgbClr val="0000FF"/>
              </a:solidFill>
              <a:latin typeface="Broadway" pitchFamily="82" charset="0"/>
              <a:cs typeface="Times New Roman" pitchFamily="18" charset="0"/>
            </a:endParaRPr>
          </a:p>
        </p:txBody>
      </p:sp>
      <p:sp>
        <p:nvSpPr>
          <p:cNvPr id="31" name="任意多边形 30">
            <a:hlinkClick r:id="rId4"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3</a:t>
            </a:r>
            <a:endParaRPr lang="zh-CN" altLang="en-US" sz="2200" dirty="0">
              <a:solidFill>
                <a:schemeClr val="tx1"/>
              </a:solidFill>
              <a:latin typeface="Broadway" pitchFamily="82" charset="0"/>
              <a:cs typeface="Times New Roman" pitchFamily="18" charset="0"/>
            </a:endParaRPr>
          </a:p>
        </p:txBody>
      </p:sp>
      <p:sp>
        <p:nvSpPr>
          <p:cNvPr id="32" name="任意多边形 31">
            <a:hlinkClick r:id="rId5"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33" name="任意多边形 32">
            <a:hlinkClick r:id="rId6"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4" name="任意多边形 33">
            <a:hlinkClick r:id="rId7"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5" name="任意多边形 34">
            <a:hlinkClick r:id="rId8"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36" name="任意多边形 35">
            <a:hlinkClick r:id="rId9"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37" name="任意多边形 36">
            <a:hlinkClick r:id="rId10"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38" name="任意多边形 37">
            <a:hlinkClick r:id="rId11"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12"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13"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17" name="矩形 16"/>
          <p:cNvSpPr/>
          <p:nvPr/>
        </p:nvSpPr>
        <p:spPr>
          <a:xfrm>
            <a:off x="118552" y="1046291"/>
            <a:ext cx="8770682" cy="3693319"/>
          </a:xfrm>
          <a:prstGeom prst="rect">
            <a:avLst/>
          </a:prstGeom>
        </p:spPr>
        <p:txBody>
          <a:bodyPr>
            <a:spAutoFit/>
          </a:bodyPr>
          <a:lstStyle/>
          <a:p>
            <a:pPr algn="just">
              <a:lnSpc>
                <a:spcPct val="150000"/>
              </a:lnSpc>
              <a:spcAft>
                <a:spcPts val="0"/>
              </a:spcAft>
              <a:tabLst>
                <a:tab pos="1890395" algn="l"/>
              </a:tabLst>
            </a:pPr>
            <a:r>
              <a:rPr lang="zh-CN" altLang="zh-CN" sz="2600" b="1" kern="100" spc="-50" dirty="0">
                <a:solidFill>
                  <a:srgbClr val="0066FF"/>
                </a:solidFill>
                <a:latin typeface="Times New Roman"/>
                <a:ea typeface="微软雅黑"/>
                <a:cs typeface="Times New Roman"/>
              </a:rPr>
              <a:t>解析　</a:t>
            </a:r>
            <a:r>
              <a:rPr lang="zh-CN" altLang="zh-CN" sz="2600" kern="100" spc="-50" dirty="0">
                <a:latin typeface="Times New Roman"/>
                <a:ea typeface="华文细黑"/>
                <a:cs typeface="Times New Roman"/>
              </a:rPr>
              <a:t>由于</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与</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的大小关系与夹角大小有关，故</a:t>
            </a:r>
            <a:r>
              <a:rPr lang="en-US" altLang="zh-CN" sz="2600" kern="100" spc="-50" dirty="0">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B</a:t>
            </a:r>
            <a:r>
              <a:rPr lang="zh-CN" altLang="zh-CN" sz="2600" kern="100" spc="-50" dirty="0">
                <a:latin typeface="Times New Roman"/>
                <a:ea typeface="华文细黑"/>
                <a:cs typeface="Times New Roman"/>
              </a:rPr>
              <a:t>错</a:t>
            </a:r>
            <a:r>
              <a:rPr lang="en-US" altLang="zh-CN" sz="2600" kern="100" spc="-50" dirty="0">
                <a:latin typeface="Times New Roman"/>
                <a:ea typeface="华文细黑"/>
                <a:cs typeface="Courier New"/>
              </a:rPr>
              <a:t>.</a:t>
            </a:r>
            <a:endParaRPr lang="zh-CN" altLang="zh-CN" sz="2600" kern="100" spc="-50" dirty="0">
              <a:latin typeface="宋体"/>
              <a:cs typeface="Courier New"/>
            </a:endParaRPr>
          </a:p>
          <a:p>
            <a:pPr algn="just">
              <a:lnSpc>
                <a:spcPct val="150000"/>
              </a:lnSpc>
              <a:spcAft>
                <a:spcPts val="0"/>
              </a:spcAft>
              <a:tabLst>
                <a:tab pos="1890395" algn="l"/>
              </a:tabLst>
            </a:pPr>
            <a:r>
              <a:rPr lang="zh-CN" altLang="zh-CN" sz="2600" kern="100" spc="-50" dirty="0">
                <a:latin typeface="Times New Roman"/>
                <a:ea typeface="华文细黑"/>
                <a:cs typeface="Times New Roman"/>
              </a:rPr>
              <a:t>当</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zh-CN" altLang="zh-CN" sz="2600" kern="100" spc="-50" dirty="0">
                <a:latin typeface="Times New Roman"/>
                <a:ea typeface="华文细黑"/>
                <a:cs typeface="Times New Roman"/>
              </a:rPr>
              <a:t>夹角为锐角时，</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|&gt;|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，此时，</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en-US" altLang="zh-CN" sz="2600" kern="100" spc="-50" dirty="0">
                <a:latin typeface="Times New Roman"/>
                <a:ea typeface="华文细黑"/>
                <a:cs typeface="Courier New"/>
              </a:rPr>
              <a:t>&gt;|</a:t>
            </a:r>
            <a:r>
              <a:rPr lang="en-US" altLang="zh-CN" sz="2600" b="1" i="1" kern="100" spc="-50" dirty="0">
                <a:solidFill>
                  <a:srgbClr val="0000FF"/>
                </a:solidFill>
                <a:latin typeface="Times New Roman"/>
                <a:ea typeface="华文细黑"/>
                <a:cs typeface="Courier New"/>
              </a:rPr>
              <a:t>a</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endParaRPr lang="zh-CN" altLang="zh-CN" sz="2600" kern="100" spc="-50" dirty="0">
              <a:latin typeface="宋体"/>
              <a:cs typeface="Courier New"/>
            </a:endParaRPr>
          </a:p>
          <a:p>
            <a:pPr algn="just">
              <a:lnSpc>
                <a:spcPct val="150000"/>
              </a:lnSpc>
              <a:spcAft>
                <a:spcPts val="0"/>
              </a:spcAft>
              <a:tabLst>
                <a:tab pos="1890395" algn="l"/>
              </a:tabLst>
            </a:pPr>
            <a:r>
              <a:rPr lang="zh-CN" altLang="zh-CN" sz="2600" kern="100" spc="-50" dirty="0">
                <a:latin typeface="Times New Roman"/>
                <a:ea typeface="华文细黑"/>
                <a:cs typeface="Times New Roman"/>
              </a:rPr>
              <a:t>当</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zh-CN" altLang="zh-CN" sz="2600" kern="100" spc="-50" dirty="0">
                <a:latin typeface="Times New Roman"/>
                <a:ea typeface="华文细黑"/>
                <a:cs typeface="Times New Roman"/>
              </a:rPr>
              <a:t>夹角为钝角时，</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|&lt;|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zh-CN" altLang="zh-CN" sz="2600" kern="100" spc="-50" dirty="0">
                <a:latin typeface="Times New Roman"/>
                <a:ea typeface="华文细黑"/>
                <a:cs typeface="Times New Roman"/>
              </a:rPr>
              <a:t>，此时，</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en-US" altLang="zh-CN" sz="2600" kern="100" spc="-50" dirty="0">
                <a:latin typeface="Times New Roman"/>
                <a:ea typeface="华文细黑"/>
                <a:cs typeface="Courier New"/>
              </a:rPr>
              <a:t>&gt;|</a:t>
            </a:r>
            <a:r>
              <a:rPr lang="en-US" altLang="zh-CN" sz="2600" b="1" i="1" kern="100" spc="-50" dirty="0">
                <a:solidFill>
                  <a:srgbClr val="0000FF"/>
                </a:solidFill>
                <a:latin typeface="Times New Roman"/>
                <a:ea typeface="华文细黑"/>
                <a:cs typeface="Courier New"/>
              </a:rPr>
              <a:t>a</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endParaRPr lang="zh-CN" altLang="zh-CN" sz="2600" kern="100" spc="-50" dirty="0">
              <a:latin typeface="宋体"/>
              <a:cs typeface="Courier New"/>
            </a:endParaRPr>
          </a:p>
          <a:p>
            <a:pPr algn="just">
              <a:lnSpc>
                <a:spcPct val="150000"/>
              </a:lnSpc>
              <a:spcAft>
                <a:spcPts val="0"/>
              </a:spcAft>
              <a:tabLst>
                <a:tab pos="1890395" algn="l"/>
              </a:tabLst>
            </a:pPr>
            <a:r>
              <a:rPr lang="zh-CN" altLang="zh-CN" sz="2600" kern="100" spc="-50" dirty="0">
                <a:latin typeface="Times New Roman"/>
                <a:ea typeface="华文细黑"/>
                <a:cs typeface="Times New Roman"/>
              </a:rPr>
              <a:t>当</a:t>
            </a:r>
            <a:r>
              <a:rPr lang="en-US" altLang="zh-CN" sz="2600" b="1" i="1" kern="100" spc="-50" dirty="0" err="1">
                <a:solidFill>
                  <a:srgbClr val="0000FF"/>
                </a:solidFill>
                <a:latin typeface="Times New Roman"/>
                <a:ea typeface="华文细黑"/>
                <a:cs typeface="Courier New"/>
              </a:rPr>
              <a:t>a</a:t>
            </a:r>
            <a:r>
              <a:rPr lang="en-US" altLang="zh-CN" sz="2600" kern="100" spc="-50" dirty="0" err="1">
                <a:latin typeface="宋体"/>
                <a:ea typeface="华文细黑"/>
                <a:cs typeface="Times New Roman"/>
              </a:rPr>
              <a:t>⊥</a:t>
            </a:r>
            <a:r>
              <a:rPr lang="en-US" altLang="zh-CN" sz="2600" b="1" i="1" kern="100" spc="-50" dirty="0" err="1">
                <a:solidFill>
                  <a:srgbClr val="0000FF"/>
                </a:solidFill>
                <a:latin typeface="Times New Roman"/>
                <a:ea typeface="华文细黑"/>
                <a:cs typeface="Courier New"/>
              </a:rPr>
              <a:t>b</a:t>
            </a:r>
            <a:r>
              <a:rPr lang="zh-CN" altLang="zh-CN" sz="2600" kern="100" spc="-50" dirty="0">
                <a:latin typeface="Times New Roman"/>
                <a:ea typeface="华文细黑"/>
                <a:cs typeface="Times New Roman"/>
              </a:rPr>
              <a:t>时，</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zh-CN" altLang="zh-CN" sz="2600" kern="100" spc="-50" dirty="0">
                <a:latin typeface="Times New Roman"/>
                <a:ea typeface="华文细黑"/>
                <a:cs typeface="Times New Roman"/>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a</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a:t>
            </a:r>
            <a:r>
              <a:rPr lang="en-US" altLang="zh-CN" sz="2600" kern="100" spc="-50" dirty="0">
                <a:latin typeface="Times New Roman"/>
                <a:ea typeface="华文细黑"/>
                <a:cs typeface="Courier New"/>
              </a:rPr>
              <a:t>|</a:t>
            </a:r>
            <a:r>
              <a:rPr lang="en-US" altLang="zh-CN" sz="2600" b="1" i="1" kern="100" spc="-50" dirty="0">
                <a:solidFill>
                  <a:srgbClr val="0000FF"/>
                </a:solidFill>
                <a:latin typeface="Times New Roman"/>
                <a:ea typeface="华文细黑"/>
                <a:cs typeface="Courier New"/>
              </a:rPr>
              <a:t>b</a:t>
            </a:r>
            <a:r>
              <a:rPr lang="en-US" altLang="zh-CN" sz="2600" kern="100" spc="-50" dirty="0">
                <a:latin typeface="Times New Roman"/>
                <a:ea typeface="华文细黑"/>
                <a:cs typeface="Courier New"/>
              </a:rPr>
              <a:t>|</a:t>
            </a:r>
            <a:r>
              <a:rPr lang="en-US" altLang="zh-CN" sz="2600" kern="100" spc="-50" baseline="30000" dirty="0">
                <a:latin typeface="Times New Roman"/>
                <a:ea typeface="华文细黑"/>
                <a:cs typeface="Courier New"/>
              </a:rPr>
              <a:t>2</a:t>
            </a:r>
            <a:r>
              <a:rPr lang="zh-CN" altLang="zh-CN" sz="2600" kern="100" spc="-50" dirty="0">
                <a:latin typeface="Times New Roman"/>
                <a:ea typeface="华文细黑"/>
                <a:cs typeface="Times New Roman"/>
              </a:rPr>
              <a:t>，故选</a:t>
            </a:r>
            <a:r>
              <a:rPr lang="en-US" altLang="zh-CN" sz="2600" kern="100" spc="-50" dirty="0">
                <a:latin typeface="Times New Roman"/>
                <a:ea typeface="华文细黑"/>
                <a:cs typeface="Courier New"/>
              </a:rPr>
              <a:t>D</a:t>
            </a:r>
            <a:r>
              <a:rPr lang="en-US" altLang="zh-CN" sz="2600" kern="100" spc="-50" dirty="0" smtClean="0">
                <a:latin typeface="Times New Roman"/>
                <a:ea typeface="华文细黑"/>
                <a:cs typeface="Courier New"/>
              </a:rPr>
              <a:t>.</a:t>
            </a:r>
          </a:p>
          <a:p>
            <a:pPr algn="just">
              <a:lnSpc>
                <a:spcPct val="150000"/>
              </a:lnSpc>
              <a:spcAft>
                <a:spcPts val="0"/>
              </a:spcAft>
              <a:tabLst>
                <a:tab pos="1890395" algn="l"/>
              </a:tabLst>
            </a:pPr>
            <a:r>
              <a:rPr lang="zh-CN" altLang="zh-CN" sz="2600" b="1" kern="100" spc="-50" dirty="0">
                <a:solidFill>
                  <a:srgbClr val="0066FF"/>
                </a:solidFill>
                <a:latin typeface="Times New Roman"/>
                <a:ea typeface="微软雅黑"/>
                <a:cs typeface="Times New Roman"/>
              </a:rPr>
              <a:t>答案　</a:t>
            </a:r>
            <a:r>
              <a:rPr lang="en-US" altLang="zh-CN" sz="2600" kern="100" spc="-50" dirty="0" smtClean="0">
                <a:solidFill>
                  <a:schemeClr val="accent6">
                    <a:lumMod val="75000"/>
                  </a:schemeClr>
                </a:solidFill>
                <a:latin typeface="Times New Roman"/>
                <a:ea typeface="华文细黑"/>
                <a:cs typeface="Courier New"/>
              </a:rPr>
              <a:t>D</a:t>
            </a:r>
            <a:endParaRPr lang="zh-CN" altLang="zh-CN" sz="2600" kern="100" spc="-50" dirty="0">
              <a:solidFill>
                <a:schemeClr val="accent6">
                  <a:lumMod val="75000"/>
                </a:schemeClr>
              </a:solidFill>
              <a:latin typeface="宋体"/>
              <a:cs typeface="Courier New"/>
            </a:endParaRPr>
          </a:p>
        </p:txBody>
      </p:sp>
    </p:spTree>
    <p:extLst>
      <p:ext uri="{BB962C8B-B14F-4D97-AF65-F5344CB8AC3E}">
        <p14:creationId xmlns:p14="http://schemas.microsoft.com/office/powerpoint/2010/main" xmlns="" val="1554977333"/>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
                                            <p:txEl>
                                              <p:pRg st="1" end="1"/>
                                            </p:txEl>
                                          </p:spTgt>
                                        </p:tgtEl>
                                        <p:attrNameLst>
                                          <p:attrName>style.visibility</p:attrName>
                                        </p:attrNameLst>
                                      </p:cBhvr>
                                      <p:to>
                                        <p:strVal val="visible"/>
                                      </p:to>
                                    </p:set>
                                    <p:animEffect transition="in" filter="blinds(horizontal)">
                                      <p:cBhvr>
                                        <p:cTn id="7" dur="500"/>
                                        <p:tgtEl>
                                          <p:spTgt spid="1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7">
                                            <p:txEl>
                                              <p:pRg st="2" end="2"/>
                                            </p:txEl>
                                          </p:spTgt>
                                        </p:tgtEl>
                                        <p:attrNameLst>
                                          <p:attrName>style.visibility</p:attrName>
                                        </p:attrNameLst>
                                      </p:cBhvr>
                                      <p:to>
                                        <p:strVal val="visible"/>
                                      </p:to>
                                    </p:set>
                                    <p:animEffect transition="in" filter="blinds(horizontal)">
                                      <p:cBhvr>
                                        <p:cTn id="12" dur="500"/>
                                        <p:tgtEl>
                                          <p:spTgt spid="1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7">
                                            <p:txEl>
                                              <p:pRg st="3" end="3"/>
                                            </p:txEl>
                                          </p:spTgt>
                                        </p:tgtEl>
                                        <p:attrNameLst>
                                          <p:attrName>style.visibility</p:attrName>
                                        </p:attrNameLst>
                                      </p:cBhvr>
                                      <p:to>
                                        <p:strVal val="visible"/>
                                      </p:to>
                                    </p:set>
                                    <p:animEffect transition="in" filter="blinds(horizontal)">
                                      <p:cBhvr>
                                        <p:cTn id="17" dur="500"/>
                                        <p:tgtEl>
                                          <p:spTgt spid="1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7">
                                            <p:txEl>
                                              <p:pRg st="4" end="4"/>
                                            </p:txEl>
                                          </p:spTgt>
                                        </p:tgtEl>
                                        <p:attrNameLst>
                                          <p:attrName>style.visibility</p:attrName>
                                        </p:attrNameLst>
                                      </p:cBhvr>
                                      <p:to>
                                        <p:strVal val="visible"/>
                                      </p:to>
                                    </p:set>
                                    <p:animEffect transition="in" filter="blinds(horizontal)">
                                      <p:cBhvr>
                                        <p:cTn id="22" dur="500"/>
                                        <p:tgtEl>
                                          <p:spTgt spid="1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2" name="直接连接符 21"/>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20" name="任意多边形 19">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3</a:t>
            </a:r>
            <a:endParaRPr lang="zh-CN" altLang="en-US" sz="2200" dirty="0">
              <a:solidFill>
                <a:srgbClr val="0000FF"/>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1" name="矩形 20"/>
          <p:cNvSpPr/>
          <p:nvPr/>
        </p:nvSpPr>
        <p:spPr>
          <a:xfrm>
            <a:off x="251520" y="699542"/>
            <a:ext cx="8683844" cy="1216743"/>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3.(2015·</a:t>
            </a:r>
            <a:r>
              <a:rPr lang="zh-CN" altLang="zh-CN" sz="2600" kern="100" dirty="0">
                <a:latin typeface="Times New Roman"/>
                <a:ea typeface="华文细黑"/>
                <a:cs typeface="Times New Roman"/>
              </a:rPr>
              <a:t>湖南</a:t>
            </a:r>
            <a:r>
              <a:rPr lang="en-US" altLang="zh-CN" sz="2600" kern="100" dirty="0">
                <a:latin typeface="Times New Roman"/>
                <a:ea typeface="华文细黑"/>
              </a:rPr>
              <a:t>)</a:t>
            </a:r>
            <a:r>
              <a:rPr lang="zh-CN" altLang="zh-CN" sz="2600" kern="100" dirty="0">
                <a:latin typeface="Times New Roman"/>
                <a:ea typeface="华文细黑"/>
                <a:cs typeface="Times New Roman"/>
              </a:rPr>
              <a:t>已知点</a:t>
            </a:r>
            <a:r>
              <a:rPr lang="en-US" altLang="zh-CN" sz="2600" i="1" kern="100" dirty="0">
                <a:latin typeface="Times New Roman"/>
                <a:ea typeface="华文细黑"/>
              </a:rPr>
              <a:t>A</a:t>
            </a:r>
            <a:r>
              <a:rPr lang="zh-CN" altLang="zh-CN" sz="2600" kern="100" dirty="0">
                <a:latin typeface="Times New Roman"/>
                <a:ea typeface="华文细黑"/>
                <a:cs typeface="Times New Roman"/>
              </a:rPr>
              <a:t>，</a:t>
            </a:r>
            <a:r>
              <a:rPr lang="en-US" altLang="zh-CN" sz="2600" i="1" kern="100" dirty="0">
                <a:latin typeface="Times New Roman"/>
                <a:ea typeface="华文细黑"/>
              </a:rPr>
              <a:t>B</a:t>
            </a:r>
            <a:r>
              <a:rPr lang="zh-CN" altLang="zh-CN" sz="2600" kern="100" dirty="0">
                <a:latin typeface="Times New Roman"/>
                <a:ea typeface="华文细黑"/>
                <a:cs typeface="Times New Roman"/>
              </a:rPr>
              <a:t>，</a:t>
            </a:r>
            <a:r>
              <a:rPr lang="en-US" altLang="zh-CN" sz="2600" i="1" kern="100" dirty="0">
                <a:latin typeface="Times New Roman"/>
                <a:ea typeface="华文细黑"/>
              </a:rPr>
              <a:t>C</a:t>
            </a:r>
            <a:r>
              <a:rPr lang="zh-CN" altLang="zh-CN" sz="2600" kern="100" dirty="0">
                <a:latin typeface="Times New Roman"/>
                <a:ea typeface="华文细黑"/>
                <a:cs typeface="Times New Roman"/>
              </a:rPr>
              <a:t>在圆</a:t>
            </a:r>
            <a:r>
              <a:rPr lang="en-US" altLang="zh-CN" sz="2600" i="1" kern="100" dirty="0">
                <a:latin typeface="Times New Roman"/>
                <a:ea typeface="华文细黑"/>
              </a:rPr>
              <a:t>x</a:t>
            </a:r>
            <a:r>
              <a:rPr lang="en-US" altLang="zh-CN" sz="2600" kern="100" baseline="30000" dirty="0">
                <a:latin typeface="Times New Roman"/>
                <a:ea typeface="华文细黑"/>
              </a:rPr>
              <a:t>2</a:t>
            </a:r>
            <a:r>
              <a:rPr lang="zh-CN" altLang="zh-CN" sz="2600" kern="100" dirty="0">
                <a:latin typeface="Times New Roman"/>
                <a:ea typeface="华文细黑"/>
                <a:cs typeface="Times New Roman"/>
              </a:rPr>
              <a:t>＋</a:t>
            </a:r>
            <a:r>
              <a:rPr lang="en-US" altLang="zh-CN" sz="2600" i="1" kern="100" dirty="0">
                <a:latin typeface="Times New Roman"/>
                <a:ea typeface="华文细黑"/>
              </a:rPr>
              <a:t>y</a:t>
            </a:r>
            <a:r>
              <a:rPr lang="en-US" altLang="zh-CN" sz="2600" kern="100" baseline="30000" dirty="0">
                <a:latin typeface="Times New Roman"/>
                <a:ea typeface="华文细黑"/>
              </a:rPr>
              <a:t>2</a:t>
            </a:r>
            <a:r>
              <a:rPr lang="zh-CN" altLang="zh-CN" sz="2600" kern="100" dirty="0">
                <a:latin typeface="Times New Roman"/>
                <a:ea typeface="华文细黑"/>
                <a:cs typeface="Times New Roman"/>
              </a:rPr>
              <a:t>＝</a:t>
            </a:r>
            <a:r>
              <a:rPr lang="en-US" altLang="zh-CN" sz="2600" kern="100" dirty="0">
                <a:latin typeface="Times New Roman"/>
                <a:ea typeface="华文细黑"/>
              </a:rPr>
              <a:t>1</a:t>
            </a:r>
            <a:r>
              <a:rPr lang="zh-CN" altLang="zh-CN" sz="2600" kern="100" dirty="0">
                <a:latin typeface="Times New Roman"/>
                <a:ea typeface="华文细黑"/>
                <a:cs typeface="Times New Roman"/>
              </a:rPr>
              <a:t>上运动</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50000"/>
              </a:lnSpc>
              <a:spcAft>
                <a:spcPts val="0"/>
              </a:spcAft>
            </a:pPr>
            <a:r>
              <a:rPr lang="zh-CN" altLang="zh-CN" sz="2600" kern="100" dirty="0" smtClean="0">
                <a:latin typeface="Times New Roman"/>
                <a:ea typeface="华文细黑"/>
                <a:cs typeface="Times New Roman"/>
              </a:rPr>
              <a:t>且</a:t>
            </a:r>
            <a:r>
              <a:rPr lang="en-US" altLang="zh-CN" sz="2600" i="1" kern="100" dirty="0">
                <a:latin typeface="Times New Roman"/>
                <a:ea typeface="华文细黑"/>
              </a:rPr>
              <a:t>AB</a:t>
            </a:r>
            <a:r>
              <a:rPr lang="en-US" altLang="zh-CN" sz="2600" kern="100" dirty="0">
                <a:latin typeface="宋体"/>
                <a:ea typeface="华文细黑"/>
                <a:cs typeface="Times New Roman"/>
              </a:rPr>
              <a:t>⊥</a:t>
            </a:r>
            <a:r>
              <a:rPr lang="en-US" altLang="zh-CN" sz="2600" i="1" kern="100" dirty="0">
                <a:latin typeface="Times New Roman"/>
                <a:ea typeface="华文细黑"/>
              </a:rPr>
              <a:t>BC</a:t>
            </a:r>
            <a:r>
              <a:rPr lang="en-US" altLang="zh-CN" sz="2600" kern="100" dirty="0">
                <a:latin typeface="Times New Roman"/>
                <a:ea typeface="华文细黑"/>
              </a:rPr>
              <a:t>.</a:t>
            </a:r>
            <a:r>
              <a:rPr lang="zh-CN" altLang="zh-CN" sz="2600" kern="100" dirty="0">
                <a:latin typeface="Times New Roman"/>
                <a:ea typeface="华文细黑"/>
                <a:cs typeface="Times New Roman"/>
              </a:rPr>
              <a:t>若点</a:t>
            </a:r>
            <a:r>
              <a:rPr lang="en-US" altLang="zh-CN" sz="2600" i="1" kern="100" dirty="0">
                <a:latin typeface="Times New Roman"/>
                <a:ea typeface="华文细黑"/>
              </a:rPr>
              <a:t>P</a:t>
            </a:r>
            <a:r>
              <a:rPr lang="zh-CN" altLang="zh-CN" sz="2600" kern="100" dirty="0">
                <a:latin typeface="Times New Roman"/>
                <a:ea typeface="华文细黑"/>
                <a:cs typeface="Times New Roman"/>
              </a:rPr>
              <a:t>的坐标为</a:t>
            </a:r>
            <a:r>
              <a:rPr lang="en-US" altLang="zh-CN" sz="2600" kern="100" dirty="0">
                <a:latin typeface="Times New Roman"/>
                <a:ea typeface="华文细黑"/>
              </a:rPr>
              <a:t>(2,0)</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148790516"/>
              </p:ext>
            </p:extLst>
          </p:nvPr>
        </p:nvGraphicFramePr>
        <p:xfrm>
          <a:off x="350128" y="1942346"/>
          <a:ext cx="4991100" cy="1006475"/>
        </p:xfrm>
        <a:graphic>
          <a:graphicData uri="http://schemas.openxmlformats.org/presentationml/2006/ole">
            <p:oleObj spid="_x0000_s30861" name="文档" r:id="rId15" imgW="4991236" imgH="1007444" progId="Word.Document.12">
              <p:embed/>
            </p:oleObj>
          </a:graphicData>
        </a:graphic>
      </p:graphicFrame>
      <p:sp>
        <p:nvSpPr>
          <p:cNvPr id="6" name="矩形 5"/>
          <p:cNvSpPr/>
          <p:nvPr/>
        </p:nvSpPr>
        <p:spPr>
          <a:xfrm>
            <a:off x="251520" y="2499742"/>
            <a:ext cx="8099577" cy="1292662"/>
          </a:xfrm>
          <a:prstGeom prst="rect">
            <a:avLst/>
          </a:prstGeom>
        </p:spPr>
        <p:txBody>
          <a:bodyPr>
            <a:spAutoFit/>
          </a:bodyPr>
          <a:lstStyle/>
          <a:p>
            <a:pPr lvl="0" algn="just">
              <a:lnSpc>
                <a:spcPct val="150000"/>
              </a:lnSpc>
              <a:tabLst>
                <a:tab pos="1890395" algn="l"/>
              </a:tabLst>
            </a:pPr>
            <a:r>
              <a:rPr lang="en-US" altLang="zh-CN" sz="2600" kern="100" dirty="0">
                <a:solidFill>
                  <a:prstClr val="black"/>
                </a:solidFill>
                <a:latin typeface="Times New Roman"/>
                <a:ea typeface="华文细黑"/>
                <a:cs typeface="Courier New"/>
              </a:rPr>
              <a:t>A.6	</a:t>
            </a:r>
            <a:r>
              <a:rPr lang="en-US" altLang="zh-CN" sz="2600" kern="100" dirty="0" smtClean="0">
                <a:solidFill>
                  <a:prstClr val="black"/>
                </a:solidFill>
                <a:latin typeface="Times New Roman"/>
                <a:ea typeface="华文细黑"/>
                <a:cs typeface="Courier New"/>
              </a:rPr>
              <a:t>B.7</a:t>
            </a:r>
            <a:r>
              <a:rPr lang="en-US" altLang="zh-CN" sz="2600" kern="100" dirty="0">
                <a:solidFill>
                  <a:prstClr val="black"/>
                </a:solidFill>
                <a:latin typeface="Times New Roman"/>
                <a:ea typeface="华文细黑"/>
                <a:cs typeface="Courier New"/>
              </a:rPr>
              <a:t>	</a:t>
            </a:r>
            <a:r>
              <a:rPr lang="en-US" altLang="zh-CN" sz="2600" kern="100" dirty="0" smtClean="0">
                <a:solidFill>
                  <a:prstClr val="black"/>
                </a:solidFill>
                <a:latin typeface="Times New Roman"/>
                <a:ea typeface="华文细黑"/>
                <a:cs typeface="Courier New"/>
              </a:rPr>
              <a:t>C.8  	D.9</a:t>
            </a:r>
            <a:endParaRPr lang="en-US" altLang="zh-CN" sz="2600" kern="100" dirty="0">
              <a:solidFill>
                <a:prstClr val="black"/>
              </a:solidFill>
              <a:latin typeface="宋体"/>
              <a:cs typeface="Courier New"/>
            </a:endParaRPr>
          </a:p>
          <a:p>
            <a:pPr lvl="0" algn="just">
              <a:lnSpc>
                <a:spcPct val="150000"/>
              </a:lnSpc>
              <a:tabLst>
                <a:tab pos="1890395" algn="l"/>
              </a:tabLst>
            </a:pPr>
            <a:r>
              <a:rPr lang="zh-CN" altLang="zh-CN" sz="2600" b="1" kern="100" dirty="0">
                <a:solidFill>
                  <a:srgbClr val="0066FF"/>
                </a:solidFill>
                <a:latin typeface="Times New Roman"/>
                <a:ea typeface="微软雅黑"/>
                <a:cs typeface="Times New Roman"/>
              </a:rPr>
              <a:t>解析　</a:t>
            </a:r>
            <a:r>
              <a:rPr lang="en-US" altLang="zh-CN" sz="2600" kern="100" dirty="0">
                <a:solidFill>
                  <a:prstClr val="black"/>
                </a:solidFill>
                <a:latin typeface="宋体"/>
                <a:ea typeface="华文细黑"/>
                <a:cs typeface="Times New Roman"/>
              </a:rPr>
              <a:t>∵</a:t>
            </a:r>
            <a:r>
              <a:rPr lang="en-US" altLang="zh-CN" sz="2600" i="1" kern="100" dirty="0">
                <a:solidFill>
                  <a:prstClr val="black"/>
                </a:solidFill>
                <a:latin typeface="Times New Roman"/>
                <a:ea typeface="华文细黑"/>
                <a:cs typeface="Courier New"/>
              </a:rPr>
              <a:t>A</a:t>
            </a:r>
            <a:r>
              <a:rPr lang="zh-CN" altLang="zh-CN" sz="2600" kern="100" dirty="0">
                <a:solidFill>
                  <a:prstClr val="black"/>
                </a:solidFill>
                <a:latin typeface="Times New Roman"/>
                <a:ea typeface="华文细黑"/>
                <a:cs typeface="Times New Roman"/>
              </a:rPr>
              <a:t>，</a:t>
            </a:r>
            <a:r>
              <a:rPr lang="en-US" altLang="zh-CN" sz="2600" i="1" kern="100" dirty="0">
                <a:solidFill>
                  <a:prstClr val="black"/>
                </a:solidFill>
                <a:latin typeface="Times New Roman"/>
                <a:ea typeface="华文细黑"/>
                <a:cs typeface="Courier New"/>
              </a:rPr>
              <a:t>B</a:t>
            </a:r>
            <a:r>
              <a:rPr lang="zh-CN" altLang="zh-CN" sz="2600" kern="100" dirty="0">
                <a:solidFill>
                  <a:prstClr val="black"/>
                </a:solidFill>
                <a:latin typeface="Times New Roman"/>
                <a:ea typeface="华文细黑"/>
                <a:cs typeface="Times New Roman"/>
              </a:rPr>
              <a:t>，</a:t>
            </a:r>
            <a:r>
              <a:rPr lang="en-US" altLang="zh-CN" sz="2600" i="1" kern="100" dirty="0">
                <a:solidFill>
                  <a:prstClr val="black"/>
                </a:solidFill>
                <a:latin typeface="Times New Roman"/>
                <a:ea typeface="华文细黑"/>
                <a:cs typeface="Courier New"/>
              </a:rPr>
              <a:t>C</a:t>
            </a:r>
            <a:r>
              <a:rPr lang="zh-CN" altLang="zh-CN" sz="2600" kern="100" dirty="0">
                <a:solidFill>
                  <a:prstClr val="black"/>
                </a:solidFill>
                <a:latin typeface="Times New Roman"/>
                <a:ea typeface="华文细黑"/>
                <a:cs typeface="Times New Roman"/>
              </a:rPr>
              <a:t>在圆</a:t>
            </a:r>
            <a:r>
              <a:rPr lang="en-US" altLang="zh-CN" sz="2600" i="1" kern="100" dirty="0">
                <a:solidFill>
                  <a:prstClr val="black"/>
                </a:solidFill>
                <a:latin typeface="Times New Roman"/>
                <a:ea typeface="华文细黑"/>
                <a:cs typeface="Courier New"/>
              </a:rPr>
              <a:t>x</a:t>
            </a:r>
            <a:r>
              <a:rPr lang="en-US" altLang="zh-CN" sz="2600" kern="100" baseline="30000" dirty="0">
                <a:solidFill>
                  <a:prstClr val="black"/>
                </a:solidFill>
                <a:latin typeface="Times New Roman"/>
                <a:ea typeface="华文细黑"/>
                <a:cs typeface="Courier New"/>
              </a:rPr>
              <a:t>2</a:t>
            </a:r>
            <a:r>
              <a:rPr lang="zh-CN" altLang="zh-CN" sz="2600" kern="100" dirty="0">
                <a:solidFill>
                  <a:prstClr val="black"/>
                </a:solidFill>
                <a:latin typeface="Times New Roman"/>
                <a:ea typeface="华文细黑"/>
                <a:cs typeface="Times New Roman"/>
              </a:rPr>
              <a:t>＋</a:t>
            </a:r>
            <a:r>
              <a:rPr lang="en-US" altLang="zh-CN" sz="2600" i="1" kern="100" dirty="0">
                <a:solidFill>
                  <a:prstClr val="black"/>
                </a:solidFill>
                <a:latin typeface="Times New Roman"/>
                <a:ea typeface="华文细黑"/>
                <a:cs typeface="Courier New"/>
              </a:rPr>
              <a:t>y</a:t>
            </a:r>
            <a:r>
              <a:rPr lang="en-US" altLang="zh-CN" sz="2600" kern="100" baseline="30000" dirty="0">
                <a:solidFill>
                  <a:prstClr val="black"/>
                </a:solidFill>
                <a:latin typeface="Times New Roman"/>
                <a:ea typeface="华文细黑"/>
                <a:cs typeface="Courier New"/>
              </a:rPr>
              <a:t>2</a:t>
            </a:r>
            <a:r>
              <a:rPr lang="zh-CN" altLang="zh-CN" sz="2600" kern="100" dirty="0">
                <a:solidFill>
                  <a:prstClr val="black"/>
                </a:solidFill>
                <a:latin typeface="Times New Roman"/>
                <a:ea typeface="华文细黑"/>
                <a:cs typeface="Times New Roman"/>
              </a:rPr>
              <a:t>＝</a:t>
            </a:r>
            <a:r>
              <a:rPr lang="en-US" altLang="zh-CN" sz="2600" kern="100" dirty="0">
                <a:solidFill>
                  <a:prstClr val="black"/>
                </a:solidFill>
                <a:latin typeface="Times New Roman"/>
                <a:ea typeface="华文细黑"/>
                <a:cs typeface="Courier New"/>
              </a:rPr>
              <a:t>1</a:t>
            </a:r>
            <a:r>
              <a:rPr lang="zh-CN" altLang="zh-CN" sz="2600" kern="100" dirty="0">
                <a:solidFill>
                  <a:prstClr val="black"/>
                </a:solidFill>
                <a:latin typeface="Times New Roman"/>
                <a:ea typeface="华文细黑"/>
                <a:cs typeface="Times New Roman"/>
              </a:rPr>
              <a:t>上，且</a:t>
            </a:r>
            <a:r>
              <a:rPr lang="en-US" altLang="zh-CN" sz="2600" i="1" kern="100" dirty="0">
                <a:solidFill>
                  <a:prstClr val="black"/>
                </a:solidFill>
                <a:latin typeface="Times New Roman"/>
                <a:ea typeface="华文细黑"/>
                <a:cs typeface="Courier New"/>
              </a:rPr>
              <a:t>AB</a:t>
            </a:r>
            <a:r>
              <a:rPr lang="en-US" altLang="zh-CN" sz="2600" kern="100" dirty="0">
                <a:solidFill>
                  <a:prstClr val="black"/>
                </a:solidFill>
                <a:latin typeface="宋体"/>
                <a:ea typeface="华文细黑"/>
                <a:cs typeface="Times New Roman"/>
              </a:rPr>
              <a:t>⊥</a:t>
            </a:r>
            <a:r>
              <a:rPr lang="en-US" altLang="zh-CN" sz="2600" i="1" kern="100" dirty="0">
                <a:solidFill>
                  <a:prstClr val="black"/>
                </a:solidFill>
                <a:latin typeface="Times New Roman"/>
                <a:ea typeface="华文细黑"/>
                <a:cs typeface="Courier New"/>
              </a:rPr>
              <a:t>BC</a:t>
            </a:r>
            <a:r>
              <a:rPr lang="zh-CN" altLang="zh-CN" sz="26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4" name="对象 23"/>
          <p:cNvGraphicFramePr>
            <a:graphicFrameLocks noChangeAspect="1"/>
          </p:cNvGraphicFramePr>
          <p:nvPr>
            <p:extLst>
              <p:ext uri="{D42A27DB-BD31-4B8C-83A1-F6EECF244321}">
                <p14:modId xmlns:p14="http://schemas.microsoft.com/office/powerpoint/2010/main" xmlns="" val="3256588300"/>
              </p:ext>
            </p:extLst>
          </p:nvPr>
        </p:nvGraphicFramePr>
        <p:xfrm>
          <a:off x="285119" y="3723878"/>
          <a:ext cx="8520113" cy="1004887"/>
        </p:xfrm>
        <a:graphic>
          <a:graphicData uri="http://schemas.openxmlformats.org/presentationml/2006/ole">
            <p:oleObj spid="_x0000_s30862" name="文档" r:id="rId16" imgW="8517590" imgH="1007015" progId="Word.Document.12">
              <p:embed/>
            </p:oleObj>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xmlns="" val="2790982350"/>
              </p:ext>
            </p:extLst>
          </p:nvPr>
        </p:nvGraphicFramePr>
        <p:xfrm>
          <a:off x="327025" y="4373587"/>
          <a:ext cx="8520113" cy="1006475"/>
        </p:xfrm>
        <a:graphic>
          <a:graphicData uri="http://schemas.openxmlformats.org/presentationml/2006/ole">
            <p:oleObj spid="_x0000_s30863" name="文档" r:id="rId17" imgW="8517590" imgH="1007736" progId="Word.Document.12">
              <p:embed/>
            </p:oleObj>
          </a:graphicData>
        </a:graphic>
      </p:graphicFrame>
    </p:spTree>
    <p:extLst>
      <p:ext uri="{BB962C8B-B14F-4D97-AF65-F5344CB8AC3E}">
        <p14:creationId xmlns:p14="http://schemas.microsoft.com/office/powerpoint/2010/main" xmlns="" val="201463065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blinds(horizontal)">
                                      <p:cBhvr>
                                        <p:cTn id="7" dur="500"/>
                                        <p:tgtEl>
                                          <p:spTgt spid="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blinds(horizontal)">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2" name="直接连接符 21"/>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20" name="任意多边形 19">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3</a:t>
            </a:r>
            <a:endParaRPr lang="zh-CN" altLang="en-US" sz="2200" dirty="0">
              <a:solidFill>
                <a:srgbClr val="0000FF"/>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4</a:t>
            </a:r>
            <a:endParaRPr lang="zh-CN" altLang="en-US" sz="2200" dirty="0">
              <a:solidFill>
                <a:schemeClr val="tx1"/>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911291460"/>
              </p:ext>
            </p:extLst>
          </p:nvPr>
        </p:nvGraphicFramePr>
        <p:xfrm>
          <a:off x="827584" y="1347614"/>
          <a:ext cx="4991100" cy="1006475"/>
        </p:xfrm>
        <a:graphic>
          <a:graphicData uri="http://schemas.openxmlformats.org/presentationml/2006/ole">
            <p:oleObj spid="_x0000_s31880" name="文档" r:id="rId15" imgW="4991236" imgH="1009608" progId="Word.Document.12">
              <p:embed/>
            </p:oleObj>
          </a:graphicData>
        </a:graphic>
      </p:graphicFrame>
      <p:graphicFrame>
        <p:nvGraphicFramePr>
          <p:cNvPr id="26" name="对象 25"/>
          <p:cNvGraphicFramePr>
            <a:graphicFrameLocks noChangeAspect="1"/>
          </p:cNvGraphicFramePr>
          <p:nvPr>
            <p:extLst>
              <p:ext uri="{D42A27DB-BD31-4B8C-83A1-F6EECF244321}">
                <p14:modId xmlns:p14="http://schemas.microsoft.com/office/powerpoint/2010/main" xmlns="" val="1727839519"/>
              </p:ext>
            </p:extLst>
          </p:nvPr>
        </p:nvGraphicFramePr>
        <p:xfrm>
          <a:off x="827584" y="2210247"/>
          <a:ext cx="5478462" cy="1006475"/>
        </p:xfrm>
        <a:graphic>
          <a:graphicData uri="http://schemas.openxmlformats.org/presentationml/2006/ole">
            <p:oleObj spid="_x0000_s31881" name="文档" r:id="rId16" imgW="5478061" imgH="1007015" progId="Word.Document.12">
              <p:embed/>
            </p:oleObj>
          </a:graphicData>
        </a:graphic>
      </p:graphicFrame>
      <p:graphicFrame>
        <p:nvGraphicFramePr>
          <p:cNvPr id="27" name="对象 26"/>
          <p:cNvGraphicFramePr>
            <a:graphicFrameLocks noChangeAspect="1"/>
          </p:cNvGraphicFramePr>
          <p:nvPr>
            <p:extLst>
              <p:ext uri="{D42A27DB-BD31-4B8C-83A1-F6EECF244321}">
                <p14:modId xmlns:p14="http://schemas.microsoft.com/office/powerpoint/2010/main" xmlns="" val="1643745239"/>
              </p:ext>
            </p:extLst>
          </p:nvPr>
        </p:nvGraphicFramePr>
        <p:xfrm>
          <a:off x="827584" y="3163054"/>
          <a:ext cx="6394450" cy="738188"/>
        </p:xfrm>
        <a:graphic>
          <a:graphicData uri="http://schemas.openxmlformats.org/presentationml/2006/ole">
            <p:oleObj spid="_x0000_s31882" name="文档" r:id="rId17" imgW="6392151" imgH="739943" progId="Word.Document.12">
              <p:embed/>
            </p:oleObj>
          </a:graphicData>
        </a:graphic>
      </p:graphicFrame>
      <p:sp>
        <p:nvSpPr>
          <p:cNvPr id="4" name="矩形 3"/>
          <p:cNvSpPr/>
          <p:nvPr/>
        </p:nvSpPr>
        <p:spPr>
          <a:xfrm>
            <a:off x="755576" y="3754473"/>
            <a:ext cx="1407758"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B</a:t>
            </a:r>
            <a:endParaRPr lang="zh-CN" altLang="zh-CN" sz="2600" kern="100" spc="-50" dirty="0">
              <a:solidFill>
                <a:schemeClr val="accent6">
                  <a:lumMod val="75000"/>
                </a:schemeClr>
              </a:solidFill>
              <a:latin typeface="Times New Roman"/>
              <a:ea typeface="华文细黑"/>
              <a:cs typeface="Courier New"/>
            </a:endParaRPr>
          </a:p>
        </p:txBody>
      </p:sp>
    </p:spTree>
    <p:extLst>
      <p:ext uri="{BB962C8B-B14F-4D97-AF65-F5344CB8AC3E}">
        <p14:creationId xmlns:p14="http://schemas.microsoft.com/office/powerpoint/2010/main" xmlns="" val="231373062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linds(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blinds(horizontal)">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3" name="直接连接符 22"/>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20" name="任意多边形 19">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21" name="任意多边形 20">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4</a:t>
            </a:r>
            <a:endParaRPr lang="zh-CN" altLang="en-US" sz="2200" dirty="0">
              <a:solidFill>
                <a:srgbClr val="0000FF"/>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2" name="矩形 21"/>
          <p:cNvSpPr/>
          <p:nvPr/>
        </p:nvSpPr>
        <p:spPr>
          <a:xfrm>
            <a:off x="222607" y="816445"/>
            <a:ext cx="8597865" cy="1216743"/>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4.</a:t>
            </a:r>
            <a:r>
              <a:rPr lang="zh-CN" altLang="zh-CN" sz="2600" kern="100" dirty="0">
                <a:latin typeface="Times New Roman"/>
                <a:ea typeface="华文细黑"/>
                <a:cs typeface="Times New Roman"/>
              </a:rPr>
              <a:t>如图，在等腰直角</a:t>
            </a:r>
            <a:r>
              <a:rPr lang="en-US" altLang="zh-CN" sz="2600" kern="100" dirty="0">
                <a:latin typeface="宋体"/>
                <a:ea typeface="华文细黑"/>
                <a:cs typeface="Times New Roman"/>
              </a:rPr>
              <a:t>△</a:t>
            </a:r>
            <a:r>
              <a:rPr lang="en-US" altLang="zh-CN" sz="2600" i="1" kern="100" dirty="0">
                <a:latin typeface="Times New Roman"/>
                <a:ea typeface="华文细黑"/>
              </a:rPr>
              <a:t>ABO</a:t>
            </a:r>
            <a:r>
              <a:rPr lang="zh-CN" altLang="zh-CN" sz="2600" kern="100" dirty="0">
                <a:latin typeface="Times New Roman"/>
                <a:ea typeface="华文细黑"/>
                <a:cs typeface="Times New Roman"/>
              </a:rPr>
              <a:t>中，</a:t>
            </a:r>
            <a:r>
              <a:rPr lang="en-US" altLang="zh-CN" sz="2600" i="1" kern="100" dirty="0">
                <a:latin typeface="Times New Roman"/>
                <a:ea typeface="华文细黑"/>
              </a:rPr>
              <a:t>OA</a:t>
            </a:r>
            <a:r>
              <a:rPr lang="zh-CN" altLang="zh-CN" sz="2600" kern="100" dirty="0">
                <a:latin typeface="Times New Roman"/>
                <a:ea typeface="华文细黑"/>
                <a:cs typeface="Times New Roman"/>
              </a:rPr>
              <a:t>＝</a:t>
            </a:r>
            <a:r>
              <a:rPr lang="en-US" altLang="zh-CN" sz="2600" i="1" kern="100" dirty="0">
                <a:latin typeface="Times New Roman"/>
                <a:ea typeface="华文细黑"/>
              </a:rPr>
              <a:t>OB</a:t>
            </a:r>
            <a:r>
              <a:rPr lang="zh-CN" altLang="zh-CN" sz="2600" kern="100" dirty="0">
                <a:latin typeface="Times New Roman"/>
                <a:ea typeface="华文细黑"/>
                <a:cs typeface="Times New Roman"/>
              </a:rPr>
              <a:t>＝</a:t>
            </a:r>
            <a:r>
              <a:rPr lang="en-US" altLang="zh-CN" sz="2600" kern="100" dirty="0">
                <a:latin typeface="Times New Roman"/>
                <a:ea typeface="华文细黑"/>
              </a:rPr>
              <a:t>1</a:t>
            </a:r>
            <a:r>
              <a:rPr lang="zh-CN" altLang="zh-CN" sz="2600" kern="100" dirty="0">
                <a:latin typeface="Times New Roman"/>
                <a:ea typeface="华文细黑"/>
                <a:cs typeface="Times New Roman"/>
              </a:rPr>
              <a:t>，</a:t>
            </a:r>
            <a:r>
              <a:rPr lang="en-US" altLang="zh-CN" sz="2600" i="1" kern="100" dirty="0">
                <a:latin typeface="Times New Roman"/>
                <a:ea typeface="华文细黑"/>
              </a:rPr>
              <a:t>C</a:t>
            </a:r>
            <a:r>
              <a:rPr lang="zh-CN" altLang="zh-CN" sz="2600" kern="100" dirty="0">
                <a:latin typeface="Times New Roman"/>
                <a:ea typeface="华文细黑"/>
                <a:cs typeface="Times New Roman"/>
              </a:rPr>
              <a:t>为</a:t>
            </a:r>
            <a:r>
              <a:rPr lang="en-US" altLang="zh-CN" sz="2600" i="1" kern="100" dirty="0">
                <a:latin typeface="Times New Roman"/>
                <a:ea typeface="华文细黑"/>
              </a:rPr>
              <a:t>AB</a:t>
            </a:r>
            <a:r>
              <a:rPr lang="zh-CN" altLang="zh-CN" sz="2600" kern="100" dirty="0">
                <a:latin typeface="Times New Roman"/>
                <a:ea typeface="华文细黑"/>
                <a:cs typeface="Times New Roman"/>
              </a:rPr>
              <a:t>上靠近点</a:t>
            </a:r>
            <a:r>
              <a:rPr lang="en-US" altLang="zh-CN" sz="2600" i="1" kern="100" dirty="0">
                <a:latin typeface="Times New Roman"/>
                <a:ea typeface="华文细黑"/>
              </a:rPr>
              <a:t>A</a:t>
            </a:r>
            <a:r>
              <a:rPr lang="zh-CN" altLang="zh-CN" sz="2600" kern="100" dirty="0">
                <a:latin typeface="Times New Roman"/>
                <a:ea typeface="华文细黑"/>
                <a:cs typeface="Times New Roman"/>
              </a:rPr>
              <a:t>的四等分点，过</a:t>
            </a:r>
            <a:r>
              <a:rPr lang="en-US" altLang="zh-CN" sz="2600" i="1" kern="100" dirty="0">
                <a:latin typeface="Times New Roman"/>
                <a:ea typeface="华文细黑"/>
              </a:rPr>
              <a:t>C</a:t>
            </a:r>
            <a:r>
              <a:rPr lang="zh-CN" altLang="zh-CN" sz="2600" kern="100" dirty="0">
                <a:latin typeface="Times New Roman"/>
                <a:ea typeface="华文细黑"/>
                <a:cs typeface="Times New Roman"/>
              </a:rPr>
              <a:t>作</a:t>
            </a:r>
            <a:r>
              <a:rPr lang="en-US" altLang="zh-CN" sz="2600" i="1" kern="100" dirty="0">
                <a:latin typeface="Times New Roman"/>
                <a:ea typeface="华文细黑"/>
              </a:rPr>
              <a:t>AB</a:t>
            </a:r>
            <a:r>
              <a:rPr lang="zh-CN" altLang="zh-CN" sz="2600" kern="100" dirty="0">
                <a:latin typeface="Times New Roman"/>
                <a:ea typeface="华文细黑"/>
                <a:cs typeface="Times New Roman"/>
              </a:rPr>
              <a:t>的垂线</a:t>
            </a:r>
            <a:r>
              <a:rPr lang="en-US" altLang="zh-CN" sz="2600" i="1" kern="100" dirty="0">
                <a:latin typeface="Times New Roman"/>
                <a:ea typeface="华文细黑"/>
              </a:rPr>
              <a:t>l</a:t>
            </a:r>
            <a:r>
              <a:rPr lang="zh-CN" altLang="zh-CN" sz="2600" kern="100" dirty="0">
                <a:latin typeface="Times New Roman"/>
                <a:ea typeface="华文细黑"/>
                <a:cs typeface="Times New Roman"/>
              </a:rPr>
              <a:t>，</a:t>
            </a:r>
            <a:r>
              <a:rPr lang="en-US" altLang="zh-CN" sz="2600" i="1" kern="100" dirty="0">
                <a:latin typeface="Times New Roman"/>
                <a:ea typeface="华文细黑"/>
              </a:rPr>
              <a:t>P</a:t>
            </a:r>
            <a:r>
              <a:rPr lang="zh-CN" altLang="zh-CN" sz="2600" kern="100" dirty="0">
                <a:latin typeface="Times New Roman"/>
                <a:ea typeface="华文细黑"/>
                <a:cs typeface="Times New Roman"/>
              </a:rPr>
              <a:t>为垂线上任一点，</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535274626"/>
              </p:ext>
            </p:extLst>
          </p:nvPr>
        </p:nvGraphicFramePr>
        <p:xfrm>
          <a:off x="317475" y="2005260"/>
          <a:ext cx="7688263" cy="998538"/>
        </p:xfrm>
        <a:graphic>
          <a:graphicData uri="http://schemas.openxmlformats.org/presentationml/2006/ole">
            <p:oleObj spid="_x0000_s32858" name="文档" r:id="rId15" imgW="7687352" imgH="999085" progId="Word.Document.12">
              <p:embed/>
            </p:oleObj>
          </a:graphicData>
        </a:graphic>
      </p:graphicFrame>
      <p:pic>
        <p:nvPicPr>
          <p:cNvPr id="32771" name="Picture 3" descr="A55"/>
          <p:cNvPicPr>
            <a:picLocks noChangeAspect="1" noChangeArrowheads="1"/>
          </p:cNvPicPr>
          <p:nvPr/>
        </p:nvPicPr>
        <p:blipFill>
          <a:blip r:embed="rId16" cstate="print">
            <a:extLst>
              <a:ext uri="{28A0092B-C50C-407E-A947-70E740481C1C}">
                <a14:useLocalDpi xmlns:a14="http://schemas.microsoft.com/office/drawing/2010/main" xmlns="" val="0"/>
              </a:ext>
            </a:extLst>
          </a:blip>
          <a:srcRect/>
          <a:stretch>
            <a:fillRect/>
          </a:stretch>
        </p:blipFill>
        <p:spPr bwMode="auto">
          <a:xfrm>
            <a:off x="6638026" y="2877013"/>
            <a:ext cx="2425695" cy="18590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aphicFrame>
        <p:nvGraphicFramePr>
          <p:cNvPr id="24" name="对象 23"/>
          <p:cNvGraphicFramePr>
            <a:graphicFrameLocks noChangeAspect="1"/>
          </p:cNvGraphicFramePr>
          <p:nvPr>
            <p:extLst>
              <p:ext uri="{D42A27DB-BD31-4B8C-83A1-F6EECF244321}">
                <p14:modId xmlns:p14="http://schemas.microsoft.com/office/powerpoint/2010/main" xmlns="" val="2183893146"/>
              </p:ext>
            </p:extLst>
          </p:nvPr>
        </p:nvGraphicFramePr>
        <p:xfrm>
          <a:off x="340121" y="2695210"/>
          <a:ext cx="7688263" cy="998538"/>
        </p:xfrm>
        <a:graphic>
          <a:graphicData uri="http://schemas.openxmlformats.org/presentationml/2006/ole">
            <p:oleObj spid="_x0000_s32859" name="文档" r:id="rId17" imgW="7687352" imgH="1004852" progId="Word.Document.12">
              <p:embed/>
            </p:oleObj>
          </a:graphicData>
        </a:graphic>
      </p:graphicFrame>
      <p:sp>
        <p:nvSpPr>
          <p:cNvPr id="4" name="矩形 3"/>
          <p:cNvSpPr/>
          <p:nvPr/>
        </p:nvSpPr>
        <p:spPr>
          <a:xfrm>
            <a:off x="251520" y="3439328"/>
            <a:ext cx="7035900" cy="1292662"/>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以</a:t>
            </a:r>
            <a:r>
              <a:rPr lang="en-US" altLang="zh-CN" sz="2600" i="1" kern="100" dirty="0">
                <a:latin typeface="Times New Roman"/>
                <a:ea typeface="华文细黑"/>
                <a:cs typeface="Courier New"/>
              </a:rPr>
              <a:t>OA</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OB</a:t>
            </a:r>
            <a:r>
              <a:rPr lang="zh-CN" altLang="zh-CN" sz="2600" kern="100" dirty="0">
                <a:latin typeface="Times New Roman"/>
                <a:ea typeface="华文细黑"/>
                <a:cs typeface="Times New Roman"/>
              </a:rPr>
              <a:t>所在直线分别作为</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轴，</a:t>
            </a:r>
            <a:r>
              <a:rPr lang="en-US" altLang="zh-CN" sz="2600" i="1" kern="100" dirty="0">
                <a:latin typeface="Times New Roman"/>
                <a:ea typeface="华文细黑"/>
                <a:cs typeface="Courier New"/>
              </a:rPr>
              <a:t>y</a:t>
            </a:r>
            <a:r>
              <a:rPr lang="zh-CN" altLang="zh-CN" sz="2600" kern="100" dirty="0">
                <a:latin typeface="Times New Roman"/>
                <a:ea typeface="华文细黑"/>
                <a:cs typeface="Times New Roman"/>
              </a:rPr>
              <a:t>轴</a:t>
            </a:r>
            <a:r>
              <a:rPr lang="zh-CN" altLang="zh-CN" sz="2600" kern="100" dirty="0" smtClean="0">
                <a:latin typeface="Times New Roman"/>
                <a:ea typeface="华文细黑"/>
                <a:cs typeface="Times New Roman"/>
              </a:rPr>
              <a:t>，</a:t>
            </a:r>
            <a:endParaRPr lang="en-US" altLang="zh-CN" sz="2600" kern="100" dirty="0" smtClean="0">
              <a:latin typeface="宋体"/>
              <a:cs typeface="Courier New"/>
            </a:endParaRPr>
          </a:p>
          <a:p>
            <a:pPr algn="just">
              <a:lnSpc>
                <a:spcPct val="150000"/>
              </a:lnSpc>
              <a:spcAft>
                <a:spcPts val="0"/>
              </a:spcAft>
              <a:tabLst>
                <a:tab pos="1890395" algn="l"/>
              </a:tabLst>
            </a:pPr>
            <a:r>
              <a:rPr lang="en-US" altLang="zh-CN" sz="2600" i="1" kern="100" dirty="0">
                <a:latin typeface="Times New Roman"/>
                <a:ea typeface="华文细黑"/>
                <a:cs typeface="Courier New"/>
              </a:rPr>
              <a:t>O</a:t>
            </a:r>
            <a:r>
              <a:rPr lang="zh-CN" altLang="zh-CN" sz="2600" kern="100" dirty="0">
                <a:latin typeface="Times New Roman"/>
                <a:ea typeface="华文细黑"/>
                <a:cs typeface="Times New Roman"/>
              </a:rPr>
              <a:t>为坐标原点建立平面直角坐标系</a:t>
            </a:r>
            <a:r>
              <a:rPr lang="zh-CN" altLang="zh-CN" sz="2600" kern="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xmlns="" val="51724773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hlinkClick r:id="rId2" action="ppaction://hlinksldjump"/>
          </p:cNvPr>
          <p:cNvSpPr txBox="1"/>
          <p:nvPr/>
        </p:nvSpPr>
        <p:spPr>
          <a:xfrm>
            <a:off x="946124" y="2317398"/>
            <a:ext cx="5933034" cy="523220"/>
          </a:xfrm>
          <a:prstGeom prst="rect">
            <a:avLst/>
          </a:prstGeom>
          <a:noFill/>
        </p:spPr>
        <p:txBody>
          <a:bodyPr wrap="none" rtlCol="0">
            <a:spAutoFit/>
          </a:bodyPr>
          <a:lstStyle/>
          <a:p>
            <a:r>
              <a:rPr lang="zh-CN" altLang="zh-CN" sz="2800" b="1" dirty="0">
                <a:solidFill>
                  <a:srgbClr val="0066FF"/>
                </a:solidFill>
                <a:latin typeface="微软雅黑" pitchFamily="34" charset="-122"/>
                <a:ea typeface="微软雅黑" pitchFamily="34" charset="-122"/>
              </a:rPr>
              <a:t>题型一　平面向量数量积的基本运算</a:t>
            </a:r>
          </a:p>
        </p:txBody>
      </p:sp>
      <p:sp>
        <p:nvSpPr>
          <p:cNvPr id="16" name="TextBox 15">
            <a:hlinkClick r:id="rId3" action="ppaction://hlinksldjump"/>
          </p:cNvPr>
          <p:cNvSpPr txBox="1"/>
          <p:nvPr/>
        </p:nvSpPr>
        <p:spPr>
          <a:xfrm>
            <a:off x="946124" y="3083064"/>
            <a:ext cx="7010252" cy="523220"/>
          </a:xfrm>
          <a:prstGeom prst="rect">
            <a:avLst/>
          </a:prstGeom>
          <a:noFill/>
        </p:spPr>
        <p:txBody>
          <a:bodyPr wrap="none" rtlCol="0">
            <a:spAutoFit/>
          </a:bodyPr>
          <a:lstStyle/>
          <a:p>
            <a:r>
              <a:rPr lang="zh-CN" altLang="zh-CN" sz="2800" b="1" dirty="0">
                <a:solidFill>
                  <a:srgbClr val="0066FF"/>
                </a:solidFill>
                <a:latin typeface="微软雅黑" pitchFamily="34" charset="-122"/>
                <a:ea typeface="微软雅黑" pitchFamily="34" charset="-122"/>
              </a:rPr>
              <a:t>题型二　利用平面向量数量积求两向量夹角</a:t>
            </a:r>
            <a:endParaRPr lang="zh-CN" altLang="en-US" sz="2800" b="1" dirty="0">
              <a:solidFill>
                <a:srgbClr val="0066FF"/>
              </a:solidFill>
              <a:latin typeface="微软雅黑" pitchFamily="34" charset="-122"/>
              <a:ea typeface="微软雅黑" pitchFamily="34" charset="-122"/>
            </a:endParaRPr>
          </a:p>
        </p:txBody>
      </p:sp>
      <p:pic>
        <p:nvPicPr>
          <p:cNvPr id="7" name="图片 6">
            <a:hlinkClick r:id="rId4" action="ppaction://hlinksldjump"/>
          </p:cNvPr>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201592" y="4507673"/>
            <a:ext cx="762896" cy="656365"/>
          </a:xfrm>
          <a:prstGeom prst="rect">
            <a:avLst/>
          </a:prstGeom>
        </p:spPr>
      </p:pic>
      <p:sp>
        <p:nvSpPr>
          <p:cNvPr id="8" name="TextBox 7">
            <a:hlinkClick r:id="rId6" action="ppaction://hlinksldjump"/>
          </p:cNvPr>
          <p:cNvSpPr txBox="1"/>
          <p:nvPr/>
        </p:nvSpPr>
        <p:spPr>
          <a:xfrm>
            <a:off x="946124" y="3848730"/>
            <a:ext cx="5214889" cy="523220"/>
          </a:xfrm>
          <a:prstGeom prst="rect">
            <a:avLst/>
          </a:prstGeom>
          <a:noFill/>
        </p:spPr>
        <p:txBody>
          <a:bodyPr wrap="none" rtlCol="0">
            <a:spAutoFit/>
          </a:bodyPr>
          <a:lstStyle/>
          <a:p>
            <a:r>
              <a:rPr lang="zh-CN" altLang="zh-CN" sz="2800" b="1" dirty="0">
                <a:solidFill>
                  <a:srgbClr val="0066FF"/>
                </a:solidFill>
                <a:latin typeface="微软雅黑" pitchFamily="34" charset="-122"/>
                <a:ea typeface="微软雅黑" pitchFamily="34" charset="-122"/>
              </a:rPr>
              <a:t>题型三　利用数量积求向量的模</a:t>
            </a:r>
            <a:endParaRPr lang="zh-CN" altLang="en-US" sz="2800" b="1" dirty="0">
              <a:solidFill>
                <a:srgbClr val="0066FF"/>
              </a:solidFill>
              <a:latin typeface="微软雅黑" pitchFamily="34" charset="-122"/>
              <a:ea typeface="微软雅黑" pitchFamily="34" charset="-122"/>
            </a:endParaRPr>
          </a:p>
        </p:txBody>
      </p:sp>
      <p:sp>
        <p:nvSpPr>
          <p:cNvPr id="9" name="TextBox 8"/>
          <p:cNvSpPr txBox="1"/>
          <p:nvPr/>
        </p:nvSpPr>
        <p:spPr>
          <a:xfrm>
            <a:off x="946124" y="1203597"/>
            <a:ext cx="4087157" cy="646331"/>
          </a:xfrm>
          <a:prstGeom prst="rect">
            <a:avLst/>
          </a:prstGeom>
          <a:noFill/>
        </p:spPr>
        <p:txBody>
          <a:bodyPr wrap="square" rtlCol="0">
            <a:spAutoFit/>
          </a:bodyPr>
          <a:lstStyle/>
          <a:p>
            <a:r>
              <a:rPr lang="zh-CN" altLang="en-US" sz="3600" b="1" dirty="0">
                <a:solidFill>
                  <a:schemeClr val="tx1">
                    <a:lumMod val="65000"/>
                    <a:lumOff val="35000"/>
                  </a:schemeClr>
                </a:solidFill>
                <a:latin typeface="微软雅黑" pitchFamily="34" charset="-122"/>
                <a:ea typeface="微软雅黑" pitchFamily="34" charset="-122"/>
              </a:rPr>
              <a:t>常考题型精析</a:t>
            </a:r>
          </a:p>
        </p:txBody>
      </p:sp>
      <p:cxnSp>
        <p:nvCxnSpPr>
          <p:cNvPr id="10" name="直接连接符 9"/>
          <p:cNvCxnSpPr/>
          <p:nvPr/>
        </p:nvCxnSpPr>
        <p:spPr>
          <a:xfrm flipV="1">
            <a:off x="-13652" y="1849928"/>
            <a:ext cx="6961916" cy="7266"/>
          </a:xfrm>
          <a:prstGeom prst="line">
            <a:avLst/>
          </a:prstGeom>
          <a:ln>
            <a:solidFill>
              <a:srgbClr val="FC9204"/>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3652" y="1923678"/>
            <a:ext cx="6961916" cy="0"/>
          </a:xfrm>
          <a:prstGeom prst="line">
            <a:avLst/>
          </a:prstGeom>
          <a:ln w="57150">
            <a:solidFill>
              <a:srgbClr val="FC920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47081166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3" name="直接连接符 22"/>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20" name="任意多边形 19">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21" name="任意多边形 20">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4</a:t>
            </a:r>
            <a:endParaRPr lang="zh-CN" altLang="en-US" sz="2200" dirty="0">
              <a:solidFill>
                <a:srgbClr val="0000FF"/>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5</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656084184"/>
              </p:ext>
            </p:extLst>
          </p:nvPr>
        </p:nvGraphicFramePr>
        <p:xfrm>
          <a:off x="252873" y="894343"/>
          <a:ext cx="7688263" cy="998538"/>
        </p:xfrm>
        <a:graphic>
          <a:graphicData uri="http://schemas.openxmlformats.org/presentationml/2006/ole">
            <p:oleObj spid="_x0000_s33964" name="文档" r:id="rId15" imgW="7687352" imgH="1004852" progId="Word.Document.12">
              <p:embed/>
            </p:oleObj>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xmlns="" val="3148679139"/>
              </p:ext>
            </p:extLst>
          </p:nvPr>
        </p:nvGraphicFramePr>
        <p:xfrm>
          <a:off x="228600" y="1707654"/>
          <a:ext cx="7688263" cy="998538"/>
        </p:xfrm>
        <a:graphic>
          <a:graphicData uri="http://schemas.openxmlformats.org/presentationml/2006/ole">
            <p:oleObj spid="_x0000_s33965" name="文档" r:id="rId16" imgW="7687352" imgH="1005933" progId="Word.Document.12">
              <p:embed/>
            </p:oleObj>
          </a:graphicData>
        </a:graphic>
      </p:graphicFrame>
      <p:graphicFrame>
        <p:nvGraphicFramePr>
          <p:cNvPr id="26" name="对象 25"/>
          <p:cNvGraphicFramePr>
            <a:graphicFrameLocks noChangeAspect="1"/>
          </p:cNvGraphicFramePr>
          <p:nvPr>
            <p:extLst>
              <p:ext uri="{D42A27DB-BD31-4B8C-83A1-F6EECF244321}">
                <p14:modId xmlns:p14="http://schemas.microsoft.com/office/powerpoint/2010/main" xmlns="" val="3983564581"/>
              </p:ext>
            </p:extLst>
          </p:nvPr>
        </p:nvGraphicFramePr>
        <p:xfrm>
          <a:off x="228600" y="2427734"/>
          <a:ext cx="7688263" cy="1006475"/>
        </p:xfrm>
        <a:graphic>
          <a:graphicData uri="http://schemas.openxmlformats.org/presentationml/2006/ole">
            <p:oleObj spid="_x0000_s33966" name="文档" r:id="rId17" imgW="7687352" imgH="1007736" progId="Word.Document.12">
              <p:embed/>
            </p:oleObj>
          </a:graphicData>
        </a:graphic>
      </p:graphicFrame>
      <p:sp>
        <p:nvSpPr>
          <p:cNvPr id="3" name="矩形 2"/>
          <p:cNvSpPr/>
          <p:nvPr/>
        </p:nvSpPr>
        <p:spPr>
          <a:xfrm>
            <a:off x="130364" y="3147814"/>
            <a:ext cx="2823209"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而</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1,1)</a:t>
            </a:r>
            <a:r>
              <a:rPr lang="zh-CN" altLang="zh-CN" sz="2600" kern="100" dirty="0">
                <a:latin typeface="Times New Roman"/>
                <a:ea typeface="华文细黑"/>
                <a:cs typeface="Times New Roman"/>
              </a:rPr>
              <a:t>，</a:t>
            </a:r>
            <a:endParaRPr lang="zh-CN" altLang="zh-CN" sz="1050" kern="100" dirty="0">
              <a:effectLst/>
              <a:latin typeface="宋体"/>
              <a:cs typeface="Courier New"/>
            </a:endParaRPr>
          </a:p>
        </p:txBody>
      </p:sp>
      <p:graphicFrame>
        <p:nvGraphicFramePr>
          <p:cNvPr id="28" name="对象 27"/>
          <p:cNvGraphicFramePr>
            <a:graphicFrameLocks noChangeAspect="1"/>
          </p:cNvGraphicFramePr>
          <p:nvPr>
            <p:extLst>
              <p:ext uri="{D42A27DB-BD31-4B8C-83A1-F6EECF244321}">
                <p14:modId xmlns:p14="http://schemas.microsoft.com/office/powerpoint/2010/main" xmlns="" val="2909469447"/>
              </p:ext>
            </p:extLst>
          </p:nvPr>
        </p:nvGraphicFramePr>
        <p:xfrm>
          <a:off x="228600" y="3723878"/>
          <a:ext cx="7688263" cy="1006475"/>
        </p:xfrm>
        <a:graphic>
          <a:graphicData uri="http://schemas.openxmlformats.org/presentationml/2006/ole">
            <p:oleObj spid="_x0000_s33967" name="文档" r:id="rId18" imgW="7687352" imgH="1009177" progId="Word.Document.12">
              <p:embed/>
            </p:oleObj>
          </a:graphicData>
        </a:graphic>
      </p:graphicFrame>
      <p:sp>
        <p:nvSpPr>
          <p:cNvPr id="6" name="矩形 5"/>
          <p:cNvSpPr/>
          <p:nvPr/>
        </p:nvSpPr>
        <p:spPr>
          <a:xfrm>
            <a:off x="157259" y="4364330"/>
            <a:ext cx="1425390"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A</a:t>
            </a:r>
            <a:endParaRPr lang="zh-CN" altLang="zh-CN" sz="2600" kern="100" spc="-50" dirty="0">
              <a:solidFill>
                <a:schemeClr val="accent6">
                  <a:lumMod val="75000"/>
                </a:schemeClr>
              </a:solidFill>
              <a:latin typeface="Times New Roman"/>
              <a:ea typeface="华文细黑"/>
              <a:cs typeface="Courier New"/>
            </a:endParaRPr>
          </a:p>
        </p:txBody>
      </p:sp>
      <p:pic>
        <p:nvPicPr>
          <p:cNvPr id="33798" name="Picture 6" descr="A56"/>
          <p:cNvPicPr>
            <a:picLocks noChangeAspect="1" noChangeArrowheads="1"/>
          </p:cNvPicPr>
          <p:nvPr/>
        </p:nvPicPr>
        <p:blipFill>
          <a:blip r:embed="rId19" cstate="print">
            <a:extLst>
              <a:ext uri="{28A0092B-C50C-407E-A947-70E740481C1C}">
                <a14:useLocalDpi xmlns:a14="http://schemas.microsoft.com/office/drawing/2010/main" xmlns="" val="0"/>
              </a:ext>
            </a:extLst>
          </a:blip>
          <a:srcRect/>
          <a:stretch>
            <a:fillRect/>
          </a:stretch>
        </p:blipFill>
        <p:spPr bwMode="auto">
          <a:xfrm>
            <a:off x="6156176" y="2499742"/>
            <a:ext cx="2650897" cy="1861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63001045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linds(horizontal)">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blinds(horizontal)">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linds(horizontal)">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8" name="任意多边形 17">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5</a:t>
            </a:r>
            <a:endParaRPr lang="zh-CN" altLang="en-US" sz="2200" dirty="0">
              <a:solidFill>
                <a:srgbClr val="0000FF"/>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116874576"/>
              </p:ext>
            </p:extLst>
          </p:nvPr>
        </p:nvGraphicFramePr>
        <p:xfrm>
          <a:off x="323528" y="771550"/>
          <a:ext cx="8413750" cy="876300"/>
        </p:xfrm>
        <a:graphic>
          <a:graphicData uri="http://schemas.openxmlformats.org/presentationml/2006/ole">
            <p:oleObj spid="_x0000_s35031" name="文档" r:id="rId15" imgW="8411066" imgH="877263"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4022699898"/>
              </p:ext>
            </p:extLst>
          </p:nvPr>
        </p:nvGraphicFramePr>
        <p:xfrm>
          <a:off x="342900" y="1563638"/>
          <a:ext cx="8412163" cy="998538"/>
        </p:xfrm>
        <a:graphic>
          <a:graphicData uri="http://schemas.openxmlformats.org/presentationml/2006/ole">
            <p:oleObj spid="_x0000_s35032" name="文档" r:id="rId16" imgW="8411066" imgH="1004852" progId="Word.Document.12">
              <p:embed/>
            </p:oleObj>
          </a:graphicData>
        </a:graphic>
      </p:graphicFrame>
      <p:graphicFrame>
        <p:nvGraphicFramePr>
          <p:cNvPr id="23" name="对象 22"/>
          <p:cNvGraphicFramePr>
            <a:graphicFrameLocks noChangeAspect="1"/>
          </p:cNvGraphicFramePr>
          <p:nvPr>
            <p:extLst>
              <p:ext uri="{D42A27DB-BD31-4B8C-83A1-F6EECF244321}">
                <p14:modId xmlns:p14="http://schemas.microsoft.com/office/powerpoint/2010/main" xmlns="" val="2159192073"/>
              </p:ext>
            </p:extLst>
          </p:nvPr>
        </p:nvGraphicFramePr>
        <p:xfrm>
          <a:off x="367729" y="2355726"/>
          <a:ext cx="8413750" cy="1028700"/>
        </p:xfrm>
        <a:graphic>
          <a:graphicData uri="http://schemas.openxmlformats.org/presentationml/2006/ole">
            <p:oleObj spid="_x0000_s35033" name="文档" r:id="rId17" imgW="8411066" imgH="1031523"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3799505336"/>
              </p:ext>
            </p:extLst>
          </p:nvPr>
        </p:nvGraphicFramePr>
        <p:xfrm>
          <a:off x="327094" y="3140194"/>
          <a:ext cx="8413750" cy="1028700"/>
        </p:xfrm>
        <a:graphic>
          <a:graphicData uri="http://schemas.openxmlformats.org/presentationml/2006/ole">
            <p:oleObj spid="_x0000_s35034" name="文档" r:id="rId18" imgW="8411066" imgH="1032965" progId="Word.Document.12">
              <p:embed/>
            </p:oleObj>
          </a:graphicData>
        </a:graphic>
      </p:graphicFrame>
      <p:sp>
        <p:nvSpPr>
          <p:cNvPr id="4" name="矩形 3"/>
          <p:cNvSpPr/>
          <p:nvPr/>
        </p:nvSpPr>
        <p:spPr>
          <a:xfrm>
            <a:off x="158498" y="3795886"/>
            <a:ext cx="8733982" cy="1292662"/>
          </a:xfrm>
          <a:prstGeom prst="rect">
            <a:avLst/>
          </a:prstGeom>
        </p:spPr>
        <p:txBody>
          <a:bodyPr>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由题意，知</a:t>
            </a:r>
            <a:r>
              <a:rPr lang="en-US" altLang="zh-CN" sz="2600" i="1" kern="100" dirty="0">
                <a:latin typeface="Times New Roman"/>
                <a:ea typeface="华文细黑"/>
                <a:cs typeface="Courier New"/>
              </a:rPr>
              <a:t>B</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B</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在以</a:t>
            </a:r>
            <a:r>
              <a:rPr lang="en-US" altLang="zh-CN" sz="2600" i="1" kern="100" dirty="0">
                <a:latin typeface="Times New Roman"/>
                <a:ea typeface="华文细黑"/>
                <a:cs typeface="Courier New"/>
              </a:rPr>
              <a:t>O</a:t>
            </a:r>
            <a:r>
              <a:rPr lang="zh-CN" altLang="zh-CN" sz="2600" kern="100" dirty="0">
                <a:latin typeface="Times New Roman"/>
                <a:ea typeface="华文细黑"/>
                <a:cs typeface="Times New Roman"/>
              </a:rPr>
              <a:t>为圆心的单位圆上，点</a:t>
            </a:r>
            <a:r>
              <a:rPr lang="en-US" altLang="zh-CN" sz="2600" i="1" kern="100" dirty="0">
                <a:latin typeface="Times New Roman"/>
                <a:ea typeface="华文细黑"/>
                <a:cs typeface="Courier New"/>
              </a:rPr>
              <a:t>P</a:t>
            </a:r>
            <a:r>
              <a:rPr lang="zh-CN" altLang="zh-CN" sz="2600" kern="100" dirty="0">
                <a:latin typeface="Times New Roman"/>
                <a:ea typeface="华文细黑"/>
                <a:cs typeface="Times New Roman"/>
              </a:rPr>
              <a:t>在以</a:t>
            </a:r>
            <a:r>
              <a:rPr lang="en-US" altLang="zh-CN" sz="2600" i="1" kern="100" dirty="0">
                <a:latin typeface="Times New Roman"/>
                <a:ea typeface="华文细黑"/>
                <a:cs typeface="Courier New"/>
              </a:rPr>
              <a:t>O</a:t>
            </a:r>
            <a:r>
              <a:rPr lang="zh-CN" altLang="zh-CN" sz="2600" kern="100" dirty="0">
                <a:latin typeface="Times New Roman"/>
                <a:ea typeface="华文细黑"/>
                <a:cs typeface="Times New Roman"/>
              </a:rPr>
              <a:t>为圆心</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为</a:t>
            </a:r>
            <a:r>
              <a:rPr lang="zh-CN" altLang="zh-CN" sz="2600" kern="100" dirty="0">
                <a:latin typeface="Times New Roman"/>
                <a:ea typeface="华文细黑"/>
                <a:cs typeface="Times New Roman"/>
              </a:rPr>
              <a:t>半径的圆的内部</a:t>
            </a:r>
            <a:r>
              <a:rPr lang="en-US" altLang="zh-CN" sz="2600" kern="100" dirty="0" smtClean="0">
                <a:latin typeface="Times New Roman"/>
                <a:ea typeface="华文细黑"/>
                <a:cs typeface="Courier New"/>
              </a:rPr>
              <a:t>.</a:t>
            </a:r>
            <a:endParaRPr lang="zh-CN" altLang="zh-CN" sz="2600" kern="100" dirty="0">
              <a:effectLst/>
              <a:latin typeface="宋体"/>
              <a:cs typeface="Courier New"/>
            </a:endParaRPr>
          </a:p>
        </p:txBody>
      </p:sp>
      <p:graphicFrame>
        <p:nvGraphicFramePr>
          <p:cNvPr id="26" name="对象 25"/>
          <p:cNvGraphicFramePr>
            <a:graphicFrameLocks noChangeAspect="1"/>
          </p:cNvGraphicFramePr>
          <p:nvPr>
            <p:extLst>
              <p:ext uri="{D42A27DB-BD31-4B8C-83A1-F6EECF244321}">
                <p14:modId xmlns:p14="http://schemas.microsoft.com/office/powerpoint/2010/main" xmlns="" val="2173927326"/>
              </p:ext>
            </p:extLst>
          </p:nvPr>
        </p:nvGraphicFramePr>
        <p:xfrm>
          <a:off x="2076351" y="4349090"/>
          <a:ext cx="479425" cy="998538"/>
        </p:xfrm>
        <a:graphic>
          <a:graphicData uri="http://schemas.openxmlformats.org/presentationml/2006/ole">
            <p:oleObj spid="_x0000_s35035" name="文档" r:id="rId19" imgW="481200" imgH="999512" progId="Word.Document.12">
              <p:embed/>
            </p:oleObj>
          </a:graphicData>
        </a:graphic>
      </p:graphicFrame>
    </p:spTree>
    <p:extLst>
      <p:ext uri="{BB962C8B-B14F-4D97-AF65-F5344CB8AC3E}">
        <p14:creationId xmlns:p14="http://schemas.microsoft.com/office/powerpoint/2010/main" xmlns="" val="1007316493"/>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blinds(horizontal)">
                                      <p:cBhvr>
                                        <p:cTn id="1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7" name="任意多边形 16">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8" name="任意多边形 17">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5</a:t>
            </a:r>
            <a:endParaRPr lang="zh-CN" altLang="en-US" sz="2200" dirty="0">
              <a:solidFill>
                <a:srgbClr val="0000FF"/>
              </a:solidFill>
              <a:latin typeface="Broadway" pitchFamily="82" charset="0"/>
              <a:cs typeface="Times New Roman" pitchFamily="18" charset="0"/>
            </a:endParaRPr>
          </a:p>
        </p:txBody>
      </p:sp>
      <p:sp>
        <p:nvSpPr>
          <p:cNvPr id="36" name="任意多边形 35">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6</a:t>
            </a:r>
            <a:endParaRPr lang="zh-CN" altLang="en-US" sz="2200" dirty="0">
              <a:solidFill>
                <a:schemeClr val="tx1"/>
              </a:solidFill>
              <a:latin typeface="Broadway" pitchFamily="82" charset="0"/>
              <a:cs typeface="Times New Roman" pitchFamily="18" charset="0"/>
            </a:endParaRPr>
          </a:p>
        </p:txBody>
      </p:sp>
      <p:sp>
        <p:nvSpPr>
          <p:cNvPr id="37" name="任意多边形 36">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38" name="任意多边形 37">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39" name="任意多边形 38">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0" name="任意多边形 39">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830559946"/>
              </p:ext>
            </p:extLst>
          </p:nvPr>
        </p:nvGraphicFramePr>
        <p:xfrm>
          <a:off x="418555" y="987574"/>
          <a:ext cx="8413750" cy="1028700"/>
        </p:xfrm>
        <a:graphic>
          <a:graphicData uri="http://schemas.openxmlformats.org/presentationml/2006/ole">
            <p:oleObj spid="_x0000_s35964" name="文档" r:id="rId15" imgW="8411066" imgH="1032965" progId="Word.Document.12">
              <p:embed/>
            </p:oleObj>
          </a:graphicData>
        </a:graphic>
      </p:graphicFrame>
      <p:sp>
        <p:nvSpPr>
          <p:cNvPr id="4" name="矩形 3"/>
          <p:cNvSpPr/>
          <p:nvPr/>
        </p:nvSpPr>
        <p:spPr>
          <a:xfrm>
            <a:off x="332826" y="1635646"/>
            <a:ext cx="5017720"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所以点</a:t>
            </a:r>
            <a:r>
              <a:rPr lang="en-US" altLang="zh-CN" sz="2600" i="1" kern="100" dirty="0">
                <a:latin typeface="Times New Roman"/>
                <a:ea typeface="华文细黑"/>
                <a:cs typeface="Courier New"/>
              </a:rPr>
              <a:t>A</a:t>
            </a:r>
            <a:r>
              <a:rPr lang="zh-CN" altLang="zh-CN" sz="2600" kern="100" dirty="0">
                <a:latin typeface="Times New Roman"/>
                <a:ea typeface="华文细黑"/>
                <a:cs typeface="Times New Roman"/>
              </a:rPr>
              <a:t>在以</a:t>
            </a:r>
            <a:r>
              <a:rPr lang="en-US" altLang="zh-CN" sz="2600" i="1" kern="100" dirty="0">
                <a:latin typeface="Times New Roman"/>
                <a:ea typeface="华文细黑"/>
                <a:cs typeface="Courier New"/>
              </a:rPr>
              <a:t>B</a:t>
            </a:r>
            <a:r>
              <a:rPr lang="en-US" altLang="zh-CN" sz="2600" kern="100" baseline="-25000" dirty="0">
                <a:latin typeface="Times New Roman"/>
                <a:ea typeface="华文细黑"/>
                <a:cs typeface="Courier New"/>
              </a:rPr>
              <a:t>1</a:t>
            </a:r>
            <a:r>
              <a:rPr lang="en-US" altLang="zh-CN" sz="2600" i="1" kern="100" dirty="0">
                <a:latin typeface="Times New Roman"/>
                <a:ea typeface="华文细黑"/>
                <a:cs typeface="Courier New"/>
              </a:rPr>
              <a:t>B</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为直径的圆上，</a:t>
            </a:r>
            <a:endParaRPr lang="zh-CN" altLang="zh-CN" sz="2600" kern="100" dirty="0">
              <a:effectLst/>
              <a:latin typeface="宋体"/>
              <a:cs typeface="Courier New"/>
            </a:endParaRPr>
          </a:p>
        </p:txBody>
      </p:sp>
      <p:graphicFrame>
        <p:nvGraphicFramePr>
          <p:cNvPr id="22" name="对象 21"/>
          <p:cNvGraphicFramePr>
            <a:graphicFrameLocks noChangeAspect="1"/>
          </p:cNvGraphicFramePr>
          <p:nvPr>
            <p:extLst>
              <p:ext uri="{D42A27DB-BD31-4B8C-83A1-F6EECF244321}">
                <p14:modId xmlns:p14="http://schemas.microsoft.com/office/powerpoint/2010/main" xmlns="" val="3725862558"/>
              </p:ext>
            </p:extLst>
          </p:nvPr>
        </p:nvGraphicFramePr>
        <p:xfrm>
          <a:off x="423889" y="2221930"/>
          <a:ext cx="8412162" cy="1028700"/>
        </p:xfrm>
        <a:graphic>
          <a:graphicData uri="http://schemas.openxmlformats.org/presentationml/2006/ole">
            <p:oleObj spid="_x0000_s35965" name="文档" r:id="rId16" imgW="8411066" imgH="1034767"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1824480112"/>
              </p:ext>
            </p:extLst>
          </p:nvPr>
        </p:nvGraphicFramePr>
        <p:xfrm>
          <a:off x="402368" y="2931790"/>
          <a:ext cx="8412162" cy="1028700"/>
        </p:xfrm>
        <a:graphic>
          <a:graphicData uri="http://schemas.openxmlformats.org/presentationml/2006/ole">
            <p:oleObj spid="_x0000_s35966" name="文档" r:id="rId17" imgW="8411066" imgH="1036209" progId="Word.Document.12">
              <p:embed/>
            </p:oleObj>
          </a:graphicData>
        </a:graphic>
      </p:graphicFrame>
      <p:sp>
        <p:nvSpPr>
          <p:cNvPr id="6" name="矩形 5"/>
          <p:cNvSpPr/>
          <p:nvPr/>
        </p:nvSpPr>
        <p:spPr>
          <a:xfrm>
            <a:off x="323528" y="3655352"/>
            <a:ext cx="1418978" cy="1292662"/>
          </a:xfrm>
          <a:prstGeom prst="rect">
            <a:avLst/>
          </a:prstGeom>
        </p:spPr>
        <p:txBody>
          <a:bodyPr wrap="none">
            <a:spAutoFit/>
          </a:bodyPr>
          <a:lstStyle/>
          <a:p>
            <a:pPr algn="just">
              <a:lnSpc>
                <a:spcPct val="150000"/>
              </a:lnSpc>
              <a:spcAft>
                <a:spcPts val="0"/>
              </a:spcAft>
              <a:tabLst>
                <a:tab pos="1890395" algn="l"/>
              </a:tabLst>
            </a:pPr>
            <a:r>
              <a:rPr lang="zh-CN" altLang="zh-CN" sz="2600" kern="100" dirty="0" smtClean="0">
                <a:latin typeface="Times New Roman"/>
                <a:ea typeface="华文细黑"/>
                <a:cs typeface="Times New Roman"/>
              </a:rPr>
              <a:t>故选</a:t>
            </a:r>
            <a:r>
              <a:rPr lang="en-US" altLang="zh-CN" sz="2600" kern="100" dirty="0" smtClean="0">
                <a:latin typeface="Times New Roman"/>
                <a:ea typeface="华文细黑"/>
                <a:cs typeface="Courier New"/>
              </a:rPr>
              <a:t>D.</a:t>
            </a:r>
            <a:endParaRPr lang="en-US" altLang="zh-CN" sz="2600" kern="100" dirty="0" smtClean="0">
              <a:latin typeface="宋体"/>
              <a:cs typeface="Courier New"/>
            </a:endParaRPr>
          </a:p>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D</a:t>
            </a:r>
            <a:endParaRPr lang="zh-CN" altLang="zh-CN" sz="2600" kern="100" spc="-50" dirty="0">
              <a:solidFill>
                <a:schemeClr val="accent6">
                  <a:lumMod val="75000"/>
                </a:schemeClr>
              </a:solidFill>
              <a:latin typeface="Times New Roman"/>
              <a:ea typeface="华文细黑"/>
              <a:cs typeface="Courier New"/>
            </a:endParaRPr>
          </a:p>
        </p:txBody>
      </p:sp>
    </p:spTree>
    <p:extLst>
      <p:ext uri="{BB962C8B-B14F-4D97-AF65-F5344CB8AC3E}">
        <p14:creationId xmlns:p14="http://schemas.microsoft.com/office/powerpoint/2010/main" xmlns="" val="2683585598"/>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blinds(horizontal)">
                                      <p:cBhvr>
                                        <p:cTn id="22" dur="500"/>
                                        <p:tgtEl>
                                          <p:spTgt spid="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blinds(horizontal)">
                                      <p:cBhvr>
                                        <p:cTn id="27"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6</a:t>
            </a:r>
            <a:endParaRPr lang="zh-CN" altLang="en-US" sz="2200" dirty="0">
              <a:solidFill>
                <a:srgbClr val="0000FF"/>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185820" y="875884"/>
            <a:ext cx="8597865" cy="615746"/>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6.</a:t>
            </a:r>
            <a:r>
              <a:rPr lang="zh-CN" altLang="zh-CN" sz="2600" kern="100" dirty="0">
                <a:latin typeface="Times New Roman"/>
                <a:ea typeface="华文细黑"/>
                <a:cs typeface="Times New Roman"/>
              </a:rPr>
              <a:t>如图所示，</a:t>
            </a:r>
            <a:r>
              <a:rPr lang="en-US" altLang="zh-CN" sz="2600" kern="100" dirty="0">
                <a:latin typeface="宋体"/>
                <a:ea typeface="华文细黑"/>
                <a:cs typeface="Times New Roman"/>
              </a:rPr>
              <a:t>△</a:t>
            </a:r>
            <a:r>
              <a:rPr lang="en-US" altLang="zh-CN" sz="2600" i="1" kern="100" dirty="0">
                <a:latin typeface="Times New Roman"/>
                <a:ea typeface="华文细黑"/>
              </a:rPr>
              <a:t>ABC</a:t>
            </a:r>
            <a:r>
              <a:rPr lang="zh-CN" altLang="zh-CN" sz="2600" kern="100" dirty="0">
                <a:latin typeface="Times New Roman"/>
                <a:ea typeface="华文细黑"/>
                <a:cs typeface="Times New Roman"/>
              </a:rPr>
              <a:t>中，</a:t>
            </a:r>
            <a:r>
              <a:rPr lang="en-US" altLang="zh-CN" sz="2600" kern="100" dirty="0">
                <a:latin typeface="宋体"/>
                <a:ea typeface="华文细黑"/>
                <a:cs typeface="Times New Roman"/>
              </a:rPr>
              <a:t>∠</a:t>
            </a:r>
            <a:r>
              <a:rPr lang="en-US" altLang="zh-CN" sz="2600" i="1" kern="100" dirty="0">
                <a:latin typeface="Times New Roman"/>
                <a:ea typeface="华文细黑"/>
              </a:rPr>
              <a:t>ACB</a:t>
            </a:r>
            <a:r>
              <a:rPr lang="zh-CN" altLang="zh-CN" sz="2600" kern="100" dirty="0">
                <a:latin typeface="Times New Roman"/>
                <a:ea typeface="华文细黑"/>
                <a:cs typeface="Times New Roman"/>
              </a:rPr>
              <a:t>＝</a:t>
            </a:r>
            <a:r>
              <a:rPr lang="en-US" altLang="zh-CN" sz="2600" kern="100" dirty="0">
                <a:latin typeface="Times New Roman"/>
                <a:ea typeface="华文细黑"/>
              </a:rPr>
              <a:t>90°</a:t>
            </a:r>
            <a:r>
              <a:rPr lang="zh-CN" altLang="zh-CN" sz="2600" kern="100" dirty="0">
                <a:latin typeface="Times New Roman"/>
                <a:ea typeface="华文细黑"/>
                <a:cs typeface="Times New Roman"/>
              </a:rPr>
              <a:t>且</a:t>
            </a:r>
            <a:r>
              <a:rPr lang="en-US" altLang="zh-CN" sz="2600" i="1" kern="100" dirty="0">
                <a:latin typeface="Times New Roman"/>
                <a:ea typeface="华文细黑"/>
              </a:rPr>
              <a:t>AC</a:t>
            </a:r>
            <a:r>
              <a:rPr lang="zh-CN" altLang="zh-CN" sz="2600" kern="100" dirty="0">
                <a:latin typeface="Times New Roman"/>
                <a:ea typeface="华文细黑"/>
                <a:cs typeface="Times New Roman"/>
              </a:rPr>
              <a:t>＝</a:t>
            </a:r>
            <a:r>
              <a:rPr lang="en-US" altLang="zh-CN" sz="2600" i="1" kern="100" dirty="0">
                <a:latin typeface="Times New Roman"/>
                <a:ea typeface="华文细黑"/>
              </a:rPr>
              <a:t>BC</a:t>
            </a:r>
            <a:r>
              <a:rPr lang="zh-CN" altLang="zh-CN" sz="2600" kern="100" dirty="0">
                <a:latin typeface="Times New Roman"/>
                <a:ea typeface="华文细黑"/>
                <a:cs typeface="Times New Roman"/>
              </a:rPr>
              <a:t>＝</a:t>
            </a:r>
            <a:r>
              <a:rPr lang="en-US" altLang="zh-CN" sz="2600" kern="100" dirty="0">
                <a:latin typeface="Times New Roman"/>
                <a:ea typeface="华文细黑"/>
              </a:rPr>
              <a:t>4</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365002146"/>
              </p:ext>
            </p:extLst>
          </p:nvPr>
        </p:nvGraphicFramePr>
        <p:xfrm>
          <a:off x="258934" y="1543050"/>
          <a:ext cx="8413750" cy="1028700"/>
        </p:xfrm>
        <a:graphic>
          <a:graphicData uri="http://schemas.openxmlformats.org/presentationml/2006/ole">
            <p:oleObj spid="_x0000_s36943" name="文档" r:id="rId15" imgW="8411066" imgH="1034767" progId="Word.Document.12">
              <p:embed/>
            </p:oleObj>
          </a:graphicData>
        </a:graphic>
      </p:graphicFrame>
      <p:pic>
        <p:nvPicPr>
          <p:cNvPr id="36867" name="Picture 3" descr="A57"/>
          <p:cNvPicPr>
            <a:picLocks noChangeAspect="1" noChangeArrowheads="1"/>
          </p:cNvPicPr>
          <p:nvPr/>
        </p:nvPicPr>
        <p:blipFill>
          <a:blip r:embed="rId16" cstate="print">
            <a:extLst>
              <a:ext uri="{28A0092B-C50C-407E-A947-70E740481C1C}">
                <a14:useLocalDpi xmlns:a14="http://schemas.microsoft.com/office/drawing/2010/main" xmlns="" val="0"/>
              </a:ext>
            </a:extLst>
          </a:blip>
          <a:srcRect/>
          <a:stretch>
            <a:fillRect/>
          </a:stretch>
        </p:blipFill>
        <p:spPr bwMode="auto">
          <a:xfrm>
            <a:off x="6948264" y="1563638"/>
            <a:ext cx="1964431" cy="19644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矩形 3"/>
          <p:cNvSpPr/>
          <p:nvPr/>
        </p:nvSpPr>
        <p:spPr>
          <a:xfrm>
            <a:off x="179512" y="2263100"/>
            <a:ext cx="6693865" cy="1892826"/>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A.2  	</a:t>
            </a:r>
            <a:r>
              <a:rPr lang="en-US" altLang="zh-CN" sz="2600" kern="100" dirty="0" smtClean="0">
                <a:latin typeface="Times New Roman"/>
                <a:ea typeface="华文细黑"/>
                <a:cs typeface="Courier New"/>
              </a:rPr>
              <a:t>B.3</a:t>
            </a:r>
            <a:r>
              <a:rPr lang="en-US" altLang="zh-CN" sz="2600" kern="100" dirty="0" smtClean="0">
                <a:latin typeface="宋体"/>
                <a:cs typeface="Courier New"/>
              </a:rPr>
              <a:t>	</a:t>
            </a:r>
            <a:r>
              <a:rPr lang="en-US" altLang="zh-CN" sz="2600" kern="100" dirty="0" smtClean="0">
                <a:latin typeface="Times New Roman"/>
                <a:ea typeface="华文细黑"/>
                <a:cs typeface="Courier New"/>
              </a:rPr>
              <a:t>C.4  </a:t>
            </a:r>
            <a:r>
              <a:rPr lang="en-US" altLang="zh-CN" sz="2600" kern="100" dirty="0">
                <a:latin typeface="Times New Roman"/>
                <a:ea typeface="华文细黑"/>
                <a:cs typeface="Courier New"/>
              </a:rPr>
              <a:t>	</a:t>
            </a:r>
            <a:r>
              <a:rPr lang="en-US" altLang="zh-CN" sz="2600" kern="100" dirty="0" smtClean="0">
                <a:latin typeface="Times New Roman"/>
                <a:ea typeface="华文细黑"/>
                <a:cs typeface="Courier New"/>
              </a:rPr>
              <a:t>D.6</a:t>
            </a:r>
            <a:endParaRPr lang="en-US" altLang="zh-CN" sz="2600" kern="100" dirty="0" smtClean="0">
              <a:latin typeface="宋体"/>
              <a:cs typeface="Courier New"/>
            </a:endParaRPr>
          </a:p>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在</a:t>
            </a:r>
            <a:r>
              <a:rPr lang="en-US" altLang="zh-CN" sz="2600" kern="100" dirty="0">
                <a:latin typeface="宋体"/>
                <a:ea typeface="华文细黑"/>
                <a:cs typeface="Times New Roman"/>
              </a:rPr>
              <a:t>△</a:t>
            </a:r>
            <a:r>
              <a:rPr lang="en-US" altLang="zh-CN" sz="2600" i="1" kern="100" dirty="0">
                <a:latin typeface="Times New Roman"/>
                <a:ea typeface="华文细黑"/>
                <a:cs typeface="Courier New"/>
              </a:rPr>
              <a:t>ABC</a:t>
            </a:r>
            <a:r>
              <a:rPr lang="zh-CN" altLang="zh-CN" sz="2600" kern="100" dirty="0">
                <a:latin typeface="Times New Roman"/>
                <a:ea typeface="华文细黑"/>
                <a:cs typeface="Times New Roman"/>
              </a:rPr>
              <a:t>中，因为</a:t>
            </a:r>
            <a:r>
              <a:rPr lang="en-US" altLang="zh-CN" sz="2600" kern="100" dirty="0">
                <a:latin typeface="宋体"/>
                <a:ea typeface="华文细黑"/>
                <a:cs typeface="Times New Roman"/>
              </a:rPr>
              <a:t>∠</a:t>
            </a:r>
            <a:r>
              <a:rPr lang="en-US" altLang="zh-CN" sz="2600" i="1" kern="100" dirty="0">
                <a:latin typeface="Times New Roman"/>
                <a:ea typeface="华文细黑"/>
                <a:cs typeface="Courier New"/>
              </a:rPr>
              <a:t>ACB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90°</a:t>
            </a:r>
            <a:r>
              <a:rPr lang="zh-CN" altLang="zh-CN" sz="2600" kern="100" dirty="0">
                <a:latin typeface="Times New Roman"/>
                <a:ea typeface="华文细黑"/>
                <a:cs typeface="Times New Roman"/>
              </a:rPr>
              <a:t>且</a:t>
            </a:r>
            <a:r>
              <a:rPr lang="en-US" altLang="zh-CN" sz="2600" i="1" kern="100" dirty="0">
                <a:latin typeface="Times New Roman"/>
                <a:ea typeface="华文细黑"/>
                <a:cs typeface="Courier New"/>
              </a:rPr>
              <a:t>AC</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BC</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zh-CN" altLang="zh-CN" sz="26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2" name="对象 21"/>
          <p:cNvGraphicFramePr>
            <a:graphicFrameLocks noChangeAspect="1"/>
          </p:cNvGraphicFramePr>
          <p:nvPr>
            <p:extLst>
              <p:ext uri="{D42A27DB-BD31-4B8C-83A1-F6EECF244321}">
                <p14:modId xmlns:p14="http://schemas.microsoft.com/office/powerpoint/2010/main" xmlns="" val="1847869916"/>
              </p:ext>
            </p:extLst>
          </p:nvPr>
        </p:nvGraphicFramePr>
        <p:xfrm>
          <a:off x="229973" y="4163789"/>
          <a:ext cx="8420100" cy="784225"/>
        </p:xfrm>
        <a:graphic>
          <a:graphicData uri="http://schemas.openxmlformats.org/presentationml/2006/ole">
            <p:oleObj spid="_x0000_s36944" name="文档" r:id="rId17" imgW="8411066" imgH="785717" progId="Word.Document.12">
              <p:embed/>
            </p:oleObj>
          </a:graphicData>
        </a:graphic>
      </p:graphicFrame>
    </p:spTree>
    <p:extLst>
      <p:ext uri="{BB962C8B-B14F-4D97-AF65-F5344CB8AC3E}">
        <p14:creationId xmlns:p14="http://schemas.microsoft.com/office/powerpoint/2010/main" xmlns="" val="382107432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linds(horizontal)">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9" name="任意多边形 18">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6</a:t>
            </a:r>
            <a:endParaRPr lang="zh-CN" altLang="en-US" sz="2200" dirty="0">
              <a:solidFill>
                <a:srgbClr val="0000FF"/>
              </a:solidFill>
              <a:latin typeface="Broadway" pitchFamily="82" charset="0"/>
              <a:cs typeface="Times New Roman" pitchFamily="18" charset="0"/>
            </a:endParaRPr>
          </a:p>
        </p:txBody>
      </p:sp>
      <p:sp>
        <p:nvSpPr>
          <p:cNvPr id="40" name="任意多边形 39">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7</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455989122"/>
              </p:ext>
            </p:extLst>
          </p:nvPr>
        </p:nvGraphicFramePr>
        <p:xfrm>
          <a:off x="291318" y="1401762"/>
          <a:ext cx="8413750" cy="1028700"/>
        </p:xfrm>
        <a:graphic>
          <a:graphicData uri="http://schemas.openxmlformats.org/presentationml/2006/ole">
            <p:oleObj spid="_x0000_s37996" name="文档" r:id="rId15" imgW="8411066" imgH="1036209" progId="Word.Document.12">
              <p:embed/>
            </p:oleObj>
          </a:graphicData>
        </a:graphic>
      </p:graphicFrame>
      <p:graphicFrame>
        <p:nvGraphicFramePr>
          <p:cNvPr id="23" name="对象 22"/>
          <p:cNvGraphicFramePr>
            <a:graphicFrameLocks noChangeAspect="1"/>
          </p:cNvGraphicFramePr>
          <p:nvPr>
            <p:extLst>
              <p:ext uri="{D42A27DB-BD31-4B8C-83A1-F6EECF244321}">
                <p14:modId xmlns:p14="http://schemas.microsoft.com/office/powerpoint/2010/main" xmlns="" val="805252892"/>
              </p:ext>
            </p:extLst>
          </p:nvPr>
        </p:nvGraphicFramePr>
        <p:xfrm>
          <a:off x="265558" y="2193850"/>
          <a:ext cx="8770938" cy="1035050"/>
        </p:xfrm>
        <a:graphic>
          <a:graphicData uri="http://schemas.openxmlformats.org/presentationml/2006/ole">
            <p:oleObj spid="_x0000_s37997" name="文档" r:id="rId16" imgW="8775397" imgH="1034451"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1067800372"/>
              </p:ext>
            </p:extLst>
          </p:nvPr>
        </p:nvGraphicFramePr>
        <p:xfrm>
          <a:off x="259208" y="3055218"/>
          <a:ext cx="8769350" cy="1028700"/>
        </p:xfrm>
        <a:graphic>
          <a:graphicData uri="http://schemas.openxmlformats.org/presentationml/2006/ole">
            <p:oleObj spid="_x0000_s37998" name="文档" r:id="rId17" imgW="8775397" imgH="1033373" progId="Word.Document.12">
              <p:embed/>
            </p:oleObj>
          </a:graphicData>
        </a:graphic>
      </p:graphicFrame>
      <p:sp>
        <p:nvSpPr>
          <p:cNvPr id="5" name="矩形 4"/>
          <p:cNvSpPr/>
          <p:nvPr/>
        </p:nvSpPr>
        <p:spPr>
          <a:xfrm>
            <a:off x="228660" y="3867894"/>
            <a:ext cx="1407758"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C</a:t>
            </a:r>
            <a:endParaRPr lang="zh-CN" altLang="zh-CN" sz="2600" kern="100" spc="-50" dirty="0">
              <a:solidFill>
                <a:schemeClr val="accent6">
                  <a:lumMod val="75000"/>
                </a:schemeClr>
              </a:solidFill>
              <a:latin typeface="Times New Roman"/>
              <a:ea typeface="华文细黑"/>
              <a:cs typeface="Courier New"/>
            </a:endParaRPr>
          </a:p>
        </p:txBody>
      </p:sp>
    </p:spTree>
    <p:extLst>
      <p:ext uri="{BB962C8B-B14F-4D97-AF65-F5344CB8AC3E}">
        <p14:creationId xmlns:p14="http://schemas.microsoft.com/office/powerpoint/2010/main" xmlns="" val="359947445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6" name="任意多边形 35">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7</a:t>
            </a:r>
            <a:endParaRPr lang="zh-CN" altLang="en-US" sz="2200" dirty="0">
              <a:solidFill>
                <a:srgbClr val="0000FF"/>
              </a:solidFill>
              <a:latin typeface="Broadway" pitchFamily="82" charset="0"/>
              <a:cs typeface="Times New Roman" pitchFamily="18" charset="0"/>
            </a:endParaRPr>
          </a:p>
        </p:txBody>
      </p:sp>
      <p:sp>
        <p:nvSpPr>
          <p:cNvPr id="43" name="任意多边形 42">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6" name="任意多边形 45">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7" name="任意多边形 46">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134713" y="767358"/>
            <a:ext cx="8858389" cy="1929759"/>
          </a:xfrm>
          <a:prstGeom prst="rect">
            <a:avLst/>
          </a:prstGeom>
        </p:spPr>
        <p:txBody>
          <a:bodyPr>
            <a:spAutoFit/>
          </a:bodyPr>
          <a:lstStyle/>
          <a:p>
            <a:pPr algn="just">
              <a:lnSpc>
                <a:spcPts val="5000"/>
              </a:lnSpc>
              <a:spcAft>
                <a:spcPts val="0"/>
              </a:spcAft>
              <a:tabLst>
                <a:tab pos="1890395" algn="l"/>
              </a:tabLst>
            </a:pPr>
            <a:r>
              <a:rPr lang="en-US" altLang="zh-CN" sz="2600" kern="100" spc="-100" dirty="0">
                <a:latin typeface="Times New Roman"/>
                <a:ea typeface="华文细黑"/>
                <a:cs typeface="Courier New"/>
              </a:rPr>
              <a:t>7.(2014·</a:t>
            </a:r>
            <a:r>
              <a:rPr lang="zh-CN" altLang="zh-CN" sz="2600" kern="100" spc="-100" dirty="0">
                <a:latin typeface="Times New Roman"/>
                <a:ea typeface="华文细黑"/>
                <a:cs typeface="Times New Roman"/>
              </a:rPr>
              <a:t>安徽</a:t>
            </a:r>
            <a:r>
              <a:rPr lang="en-US" altLang="zh-CN" sz="2600" kern="100" spc="-100" dirty="0">
                <a:latin typeface="Times New Roman"/>
                <a:ea typeface="华文细黑"/>
                <a:cs typeface="Courier New"/>
              </a:rPr>
              <a:t>)</a:t>
            </a:r>
            <a:r>
              <a:rPr lang="zh-CN" altLang="zh-CN" sz="2600" kern="100" spc="-100" dirty="0">
                <a:latin typeface="Times New Roman"/>
                <a:ea typeface="华文细黑"/>
                <a:cs typeface="Times New Roman"/>
              </a:rPr>
              <a:t>设</a:t>
            </a:r>
            <a:r>
              <a:rPr lang="en-US" altLang="zh-CN" sz="2600" b="1" i="1" kern="100" spc="-100" dirty="0">
                <a:solidFill>
                  <a:srgbClr val="0000FF"/>
                </a:solidFill>
                <a:latin typeface="Times New Roman"/>
                <a:ea typeface="华文细黑"/>
                <a:cs typeface="Courier New"/>
              </a:rPr>
              <a:t>a</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b</a:t>
            </a:r>
            <a:r>
              <a:rPr lang="zh-CN" altLang="zh-CN" sz="2600" kern="100" spc="-100" dirty="0">
                <a:latin typeface="Times New Roman"/>
                <a:ea typeface="华文细黑"/>
                <a:cs typeface="Times New Roman"/>
              </a:rPr>
              <a:t>为非零向量，</a:t>
            </a:r>
            <a:r>
              <a:rPr lang="en-US" altLang="zh-CN" sz="2600" kern="100" spc="-100" dirty="0">
                <a:latin typeface="Times New Roman"/>
                <a:ea typeface="华文细黑"/>
                <a:cs typeface="Courier New"/>
              </a:rPr>
              <a:t>|</a:t>
            </a:r>
            <a:r>
              <a:rPr lang="en-US" altLang="zh-CN" sz="2600" b="1" i="1" kern="100" spc="-100" dirty="0">
                <a:solidFill>
                  <a:srgbClr val="0000FF"/>
                </a:solidFill>
                <a:latin typeface="Times New Roman"/>
                <a:ea typeface="华文细黑"/>
                <a:cs typeface="Courier New"/>
              </a:rPr>
              <a:t>b</a:t>
            </a:r>
            <a:r>
              <a:rPr lang="en-US" altLang="zh-CN" sz="2600" kern="100" spc="-100" dirty="0">
                <a:latin typeface="Times New Roman"/>
                <a:ea typeface="华文细黑"/>
                <a:cs typeface="Courier New"/>
              </a:rPr>
              <a:t>|</a:t>
            </a:r>
            <a:r>
              <a:rPr lang="zh-CN" altLang="zh-CN" sz="2600" kern="100" spc="-100" dirty="0">
                <a:latin typeface="Times New Roman"/>
                <a:ea typeface="华文细黑"/>
                <a:cs typeface="Times New Roman"/>
              </a:rPr>
              <a:t>＝</a:t>
            </a:r>
            <a:r>
              <a:rPr lang="en-US" altLang="zh-CN" sz="2600" kern="100" spc="-100" dirty="0">
                <a:latin typeface="Times New Roman"/>
                <a:ea typeface="华文细黑"/>
                <a:cs typeface="Courier New"/>
              </a:rPr>
              <a:t>2|</a:t>
            </a:r>
            <a:r>
              <a:rPr lang="en-US" altLang="zh-CN" sz="2600" b="1" i="1" kern="100" spc="-100" dirty="0">
                <a:solidFill>
                  <a:srgbClr val="0000FF"/>
                </a:solidFill>
                <a:latin typeface="Times New Roman"/>
                <a:ea typeface="华文细黑"/>
                <a:cs typeface="Courier New"/>
              </a:rPr>
              <a:t>a</a:t>
            </a:r>
            <a:r>
              <a:rPr lang="en-US" altLang="zh-CN" sz="2600" kern="100" spc="-100" dirty="0">
                <a:latin typeface="Times New Roman"/>
                <a:ea typeface="华文细黑"/>
                <a:cs typeface="Courier New"/>
              </a:rPr>
              <a:t>|</a:t>
            </a:r>
            <a:r>
              <a:rPr lang="zh-CN" altLang="zh-CN" sz="2600" kern="100" spc="-100" dirty="0">
                <a:latin typeface="Times New Roman"/>
                <a:ea typeface="华文细黑"/>
                <a:cs typeface="Times New Roman"/>
              </a:rPr>
              <a:t>，两组向量</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1</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2</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3</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4</a:t>
            </a:r>
            <a:r>
              <a:rPr lang="zh-CN" altLang="zh-CN" sz="2600" kern="100" spc="-100" dirty="0">
                <a:latin typeface="Times New Roman"/>
                <a:ea typeface="华文细黑"/>
                <a:cs typeface="Times New Roman"/>
              </a:rPr>
              <a:t>和</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1</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2</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3</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4</a:t>
            </a:r>
            <a:r>
              <a:rPr lang="zh-CN" altLang="zh-CN" sz="2600" kern="100" spc="-100" dirty="0">
                <a:latin typeface="Times New Roman"/>
                <a:ea typeface="华文细黑"/>
                <a:cs typeface="Times New Roman"/>
              </a:rPr>
              <a:t>均由</a:t>
            </a:r>
            <a:r>
              <a:rPr lang="en-US" altLang="zh-CN" sz="2600" kern="100" spc="-100" dirty="0">
                <a:latin typeface="Times New Roman"/>
                <a:ea typeface="华文细黑"/>
                <a:cs typeface="Courier New"/>
              </a:rPr>
              <a:t>2</a:t>
            </a:r>
            <a:r>
              <a:rPr lang="zh-CN" altLang="zh-CN" sz="2600" kern="100" spc="-100" dirty="0">
                <a:latin typeface="Times New Roman"/>
                <a:ea typeface="华文细黑"/>
                <a:cs typeface="Times New Roman"/>
              </a:rPr>
              <a:t>个</a:t>
            </a:r>
            <a:r>
              <a:rPr lang="en-US" altLang="zh-CN" sz="2600" b="1" i="1" kern="100" spc="-100" dirty="0">
                <a:solidFill>
                  <a:srgbClr val="0000FF"/>
                </a:solidFill>
                <a:latin typeface="Times New Roman"/>
                <a:ea typeface="华文细黑"/>
                <a:cs typeface="Courier New"/>
              </a:rPr>
              <a:t>a</a:t>
            </a:r>
            <a:r>
              <a:rPr lang="zh-CN" altLang="zh-CN" sz="2600" kern="100" spc="-100" dirty="0">
                <a:latin typeface="Times New Roman"/>
                <a:ea typeface="华文细黑"/>
                <a:cs typeface="Times New Roman"/>
              </a:rPr>
              <a:t>和</a:t>
            </a:r>
            <a:r>
              <a:rPr lang="en-US" altLang="zh-CN" sz="2600" kern="100" spc="-100" dirty="0">
                <a:latin typeface="Times New Roman"/>
                <a:ea typeface="华文细黑"/>
                <a:cs typeface="Courier New"/>
              </a:rPr>
              <a:t>2</a:t>
            </a:r>
            <a:r>
              <a:rPr lang="zh-CN" altLang="zh-CN" sz="2600" kern="100" spc="-100" dirty="0">
                <a:latin typeface="Times New Roman"/>
                <a:ea typeface="华文细黑"/>
                <a:cs typeface="Times New Roman"/>
              </a:rPr>
              <a:t>个</a:t>
            </a:r>
            <a:r>
              <a:rPr lang="en-US" altLang="zh-CN" sz="2600" b="1" i="1" kern="100" spc="-100" dirty="0">
                <a:solidFill>
                  <a:srgbClr val="0000FF"/>
                </a:solidFill>
                <a:latin typeface="Times New Roman"/>
                <a:ea typeface="华文细黑"/>
                <a:cs typeface="Courier New"/>
              </a:rPr>
              <a:t>b</a:t>
            </a:r>
            <a:r>
              <a:rPr lang="zh-CN" altLang="zh-CN" sz="2600" kern="100" spc="-100" dirty="0">
                <a:latin typeface="Times New Roman"/>
                <a:ea typeface="华文细黑"/>
                <a:cs typeface="Times New Roman"/>
              </a:rPr>
              <a:t>排列而成</a:t>
            </a:r>
            <a:r>
              <a:rPr lang="en-US" altLang="zh-CN" sz="2600" kern="100" spc="-100" dirty="0">
                <a:latin typeface="Times New Roman"/>
                <a:ea typeface="华文细黑"/>
                <a:cs typeface="Courier New"/>
              </a:rPr>
              <a:t>.</a:t>
            </a:r>
            <a:r>
              <a:rPr lang="zh-CN" altLang="zh-CN" sz="2600" kern="100" spc="-100" dirty="0">
                <a:latin typeface="Times New Roman"/>
                <a:ea typeface="华文细黑"/>
                <a:cs typeface="Times New Roman"/>
              </a:rPr>
              <a:t>若</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1</a:t>
            </a:r>
            <a:r>
              <a:rPr lang="en-US" altLang="zh-CN" sz="2600" kern="100" spc="-100" dirty="0">
                <a:latin typeface="Times New Roman"/>
                <a:ea typeface="华文细黑"/>
                <a:cs typeface="Courier New"/>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1</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2</a:t>
            </a:r>
            <a:r>
              <a:rPr lang="en-US" altLang="zh-CN" sz="2600" kern="100" spc="-100" dirty="0">
                <a:latin typeface="Times New Roman"/>
                <a:ea typeface="华文细黑"/>
                <a:cs typeface="Courier New"/>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2</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3</a:t>
            </a:r>
            <a:r>
              <a:rPr lang="en-US" altLang="zh-CN" sz="2600" kern="100" spc="-100" dirty="0">
                <a:latin typeface="Times New Roman"/>
                <a:ea typeface="华文细黑"/>
                <a:cs typeface="Courier New"/>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3</a:t>
            </a:r>
            <a:r>
              <a:rPr lang="zh-CN" altLang="zh-CN" sz="2600" kern="100" spc="-100" dirty="0">
                <a:latin typeface="Times New Roman"/>
                <a:ea typeface="华文细黑"/>
                <a:cs typeface="Times New Roman"/>
              </a:rPr>
              <a:t>＋</a:t>
            </a:r>
            <a:r>
              <a:rPr lang="en-US" altLang="zh-CN" sz="2600" b="1" i="1" kern="100" spc="-100" dirty="0">
                <a:solidFill>
                  <a:srgbClr val="0000FF"/>
                </a:solidFill>
                <a:latin typeface="Times New Roman"/>
                <a:ea typeface="华文细黑"/>
                <a:cs typeface="Courier New"/>
              </a:rPr>
              <a:t>x</a:t>
            </a:r>
            <a:r>
              <a:rPr lang="en-US" altLang="zh-CN" sz="2600" kern="100" spc="-100" baseline="-25000" dirty="0">
                <a:latin typeface="Times New Roman"/>
                <a:ea typeface="华文细黑"/>
                <a:cs typeface="Courier New"/>
              </a:rPr>
              <a:t>4</a:t>
            </a:r>
            <a:r>
              <a:rPr lang="en-US" altLang="zh-CN" sz="2600" kern="100" spc="-100" dirty="0">
                <a:latin typeface="Times New Roman"/>
                <a:ea typeface="华文细黑"/>
                <a:cs typeface="Courier New"/>
              </a:rPr>
              <a:t>·</a:t>
            </a:r>
            <a:r>
              <a:rPr lang="en-US" altLang="zh-CN" sz="2600" b="1" i="1" kern="100" spc="-100" dirty="0">
                <a:solidFill>
                  <a:srgbClr val="0000FF"/>
                </a:solidFill>
                <a:latin typeface="Times New Roman"/>
                <a:ea typeface="华文细黑"/>
                <a:cs typeface="Courier New"/>
              </a:rPr>
              <a:t>y</a:t>
            </a:r>
            <a:r>
              <a:rPr lang="en-US" altLang="zh-CN" sz="2600" kern="100" spc="-100" baseline="-25000" dirty="0">
                <a:latin typeface="Times New Roman"/>
                <a:ea typeface="华文细黑"/>
                <a:cs typeface="Courier New"/>
              </a:rPr>
              <a:t>4</a:t>
            </a:r>
            <a:r>
              <a:rPr lang="zh-CN" altLang="zh-CN" sz="2600" kern="100" spc="-100" dirty="0">
                <a:latin typeface="Times New Roman"/>
                <a:ea typeface="华文细黑"/>
                <a:cs typeface="Times New Roman"/>
              </a:rPr>
              <a:t>所有可能取值中的最小值为</a:t>
            </a:r>
            <a:r>
              <a:rPr lang="en-US" altLang="zh-CN" sz="2600" kern="100" spc="-100" dirty="0">
                <a:latin typeface="Times New Roman"/>
                <a:ea typeface="华文细黑"/>
                <a:cs typeface="Courier New"/>
              </a:rPr>
              <a:t>4|</a:t>
            </a:r>
            <a:r>
              <a:rPr lang="en-US" altLang="zh-CN" sz="2600" b="1" i="1" kern="100" spc="-100" dirty="0">
                <a:solidFill>
                  <a:srgbClr val="0000FF"/>
                </a:solidFill>
                <a:latin typeface="Times New Roman"/>
                <a:ea typeface="华文细黑"/>
                <a:cs typeface="Courier New"/>
              </a:rPr>
              <a:t>a</a:t>
            </a:r>
            <a:r>
              <a:rPr lang="en-US" altLang="zh-CN" sz="2600" kern="100" spc="-100" dirty="0">
                <a:latin typeface="Times New Roman"/>
                <a:ea typeface="华文细黑"/>
                <a:cs typeface="Courier New"/>
              </a:rPr>
              <a:t>|</a:t>
            </a:r>
            <a:r>
              <a:rPr lang="en-US" altLang="zh-CN" sz="2600" kern="100" spc="-100" baseline="30000" dirty="0">
                <a:latin typeface="Times New Roman"/>
                <a:ea typeface="华文细黑"/>
                <a:cs typeface="Courier New"/>
              </a:rPr>
              <a:t>2</a:t>
            </a:r>
            <a:r>
              <a:rPr lang="zh-CN" altLang="zh-CN" sz="2600" kern="100" spc="-100" dirty="0">
                <a:latin typeface="Times New Roman"/>
                <a:ea typeface="华文细黑"/>
                <a:cs typeface="Times New Roman"/>
              </a:rPr>
              <a:t>，则</a:t>
            </a:r>
            <a:r>
              <a:rPr lang="en-US" altLang="zh-CN" sz="2600" b="1" i="1" kern="100" spc="-100" dirty="0">
                <a:solidFill>
                  <a:srgbClr val="0000FF"/>
                </a:solidFill>
                <a:latin typeface="Times New Roman"/>
                <a:ea typeface="华文细黑"/>
                <a:cs typeface="Courier New"/>
              </a:rPr>
              <a:t>a</a:t>
            </a:r>
            <a:r>
              <a:rPr lang="zh-CN" altLang="zh-CN" sz="2600" kern="100" spc="-100" dirty="0">
                <a:latin typeface="Times New Roman"/>
                <a:ea typeface="华文细黑"/>
                <a:cs typeface="Times New Roman"/>
              </a:rPr>
              <a:t>与</a:t>
            </a:r>
            <a:r>
              <a:rPr lang="en-US" altLang="zh-CN" sz="2600" b="1" i="1" kern="100" spc="-100" dirty="0">
                <a:solidFill>
                  <a:srgbClr val="0000FF"/>
                </a:solidFill>
                <a:latin typeface="Times New Roman"/>
                <a:ea typeface="华文细黑"/>
                <a:cs typeface="Courier New"/>
              </a:rPr>
              <a:t>b</a:t>
            </a:r>
            <a:r>
              <a:rPr lang="zh-CN" altLang="zh-CN" sz="2600" kern="100" spc="-100" dirty="0">
                <a:latin typeface="Times New Roman"/>
                <a:ea typeface="华文细黑"/>
                <a:cs typeface="Times New Roman"/>
              </a:rPr>
              <a:t>的夹角为</a:t>
            </a:r>
            <a:r>
              <a:rPr lang="en-US" altLang="zh-CN" sz="2600" kern="100" spc="-100" dirty="0">
                <a:latin typeface="Times New Roman"/>
                <a:ea typeface="华文细黑"/>
                <a:cs typeface="Courier New"/>
              </a:rPr>
              <a:t>(</a:t>
            </a:r>
            <a:r>
              <a:rPr lang="zh-CN" altLang="zh-CN" sz="2600" kern="100" spc="-100" dirty="0">
                <a:latin typeface="Times New Roman"/>
                <a:ea typeface="华文细黑"/>
                <a:cs typeface="Times New Roman"/>
              </a:rPr>
              <a:t>　　</a:t>
            </a:r>
            <a:r>
              <a:rPr lang="en-US" altLang="zh-CN" sz="2600" kern="100" spc="-100" dirty="0">
                <a:latin typeface="Times New Roman"/>
                <a:ea typeface="华文细黑"/>
                <a:cs typeface="Courier New"/>
              </a:rPr>
              <a:t>)</a:t>
            </a:r>
            <a:endParaRPr lang="zh-CN" altLang="zh-CN" sz="2600" kern="100" spc="-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889667061"/>
              </p:ext>
            </p:extLst>
          </p:nvPr>
        </p:nvGraphicFramePr>
        <p:xfrm>
          <a:off x="319474" y="2811825"/>
          <a:ext cx="8413750" cy="1036637"/>
        </p:xfrm>
        <a:graphic>
          <a:graphicData uri="http://schemas.openxmlformats.org/presentationml/2006/ole">
            <p:oleObj spid="_x0000_s38984" name="文档" r:id="rId15" imgW="8411066" imgH="1039453" progId="Word.Document.12">
              <p:embed/>
            </p:oleObj>
          </a:graphicData>
        </a:graphic>
      </p:graphicFrame>
      <p:sp>
        <p:nvSpPr>
          <p:cNvPr id="4" name="矩形 3"/>
          <p:cNvSpPr/>
          <p:nvPr/>
        </p:nvSpPr>
        <p:spPr>
          <a:xfrm>
            <a:off x="164272" y="3503662"/>
            <a:ext cx="8733982" cy="1374735"/>
          </a:xfrm>
          <a:prstGeom prst="rect">
            <a:avLst/>
          </a:prstGeom>
        </p:spPr>
        <p:txBody>
          <a:bodyPr>
            <a:spAutoFit/>
          </a:bodyPr>
          <a:lstStyle/>
          <a:p>
            <a:pPr algn="just">
              <a:lnSpc>
                <a:spcPts val="5000"/>
              </a:lnSpc>
              <a:spcAft>
                <a:spcPts val="0"/>
              </a:spcAft>
              <a:tabLst>
                <a:tab pos="1890395" algn="l"/>
              </a:tabLst>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设</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与</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，由于</a:t>
            </a:r>
            <a:r>
              <a:rPr lang="en-US" altLang="zh-CN" sz="2600" b="1" i="1" kern="100" dirty="0">
                <a:solidFill>
                  <a:srgbClr val="0000FF"/>
                </a:solidFill>
                <a:latin typeface="Times New Roman"/>
                <a:ea typeface="华文细黑"/>
                <a:cs typeface="Courier New"/>
              </a:rPr>
              <a:t>x</a:t>
            </a:r>
            <a:r>
              <a:rPr lang="en-US" altLang="zh-CN" sz="2600" i="1" kern="100" baseline="-25000" dirty="0">
                <a:latin typeface="Times New Roman"/>
                <a:ea typeface="华文细黑"/>
                <a:cs typeface="Courier New"/>
              </a:rPr>
              <a:t>i</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y</a:t>
            </a:r>
            <a:r>
              <a:rPr lang="en-US" altLang="zh-CN" sz="2600" i="1" kern="100" baseline="-25000" dirty="0" err="1">
                <a:latin typeface="Times New Roman"/>
                <a:ea typeface="华文细黑"/>
                <a:cs typeface="Courier New"/>
              </a:rPr>
              <a:t>i</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i</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1,2,3,4)</a:t>
            </a:r>
            <a:r>
              <a:rPr lang="zh-CN" altLang="zh-CN" sz="2600" kern="100" dirty="0">
                <a:latin typeface="Times New Roman"/>
                <a:ea typeface="华文细黑"/>
                <a:cs typeface="Times New Roman"/>
              </a:rPr>
              <a:t>均由</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个</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和</a:t>
            </a:r>
            <a:r>
              <a:rPr lang="en-US" altLang="zh-CN" sz="2600" kern="100" dirty="0">
                <a:latin typeface="Times New Roman"/>
                <a:ea typeface="华文细黑"/>
                <a:cs typeface="Courier New"/>
              </a:rPr>
              <a:t>2</a:t>
            </a:r>
            <a:r>
              <a:rPr lang="zh-CN" altLang="zh-CN" sz="2600" kern="100" dirty="0">
                <a:latin typeface="Times New Roman"/>
                <a:ea typeface="华文细黑"/>
                <a:cs typeface="Times New Roman"/>
              </a:rPr>
              <a:t>个</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排列而成，记</a:t>
            </a:r>
            <a:r>
              <a:rPr lang="en-US" altLang="zh-CN" sz="2600" i="1" kern="100" dirty="0" smtClean="0">
                <a:latin typeface="Times New Roman"/>
                <a:ea typeface="华文细黑"/>
                <a:cs typeface="Courier New"/>
              </a:rPr>
              <a:t>S</a:t>
            </a:r>
            <a:r>
              <a:rPr lang="zh-CN" altLang="zh-CN" sz="2600" kern="100" dirty="0" smtClean="0">
                <a:latin typeface="Times New Roman"/>
                <a:ea typeface="华文细黑"/>
                <a:cs typeface="Times New Roman"/>
              </a:rPr>
              <a:t>＝</a:t>
            </a:r>
            <a:r>
              <a:rPr lang="en-US" altLang="zh-CN" sz="2600" kern="100" dirty="0">
                <a:latin typeface="Times New Roman"/>
                <a:ea typeface="华文细黑"/>
                <a:cs typeface="Times New Roman"/>
              </a:rPr>
              <a:t> </a:t>
            </a:r>
            <a:r>
              <a:rPr lang="en-US" altLang="zh-CN" sz="2600" kern="100" dirty="0" smtClean="0">
                <a:latin typeface="Times New Roman"/>
                <a:ea typeface="华文细黑"/>
                <a:cs typeface="Times New Roman"/>
              </a:rPr>
              <a:t>     </a:t>
            </a:r>
            <a:r>
              <a:rPr lang="en-US" altLang="zh-CN" sz="2600" kern="100" dirty="0" smtClean="0">
                <a:latin typeface="Times New Roman"/>
                <a:ea typeface="华文细黑"/>
                <a:cs typeface="Courier New"/>
              </a:rPr>
              <a:t>(</a:t>
            </a:r>
            <a:r>
              <a:rPr lang="en-US" altLang="zh-CN" sz="2600" b="1" i="1" kern="100" dirty="0" err="1" smtClean="0">
                <a:solidFill>
                  <a:srgbClr val="0000FF"/>
                </a:solidFill>
                <a:latin typeface="Times New Roman"/>
                <a:ea typeface="华文细黑"/>
                <a:cs typeface="Courier New"/>
              </a:rPr>
              <a:t>x</a:t>
            </a:r>
            <a:r>
              <a:rPr lang="en-US" altLang="zh-CN" sz="2600" i="1" kern="100" baseline="-25000" dirty="0" err="1" smtClean="0">
                <a:latin typeface="Times New Roman"/>
                <a:ea typeface="华文细黑"/>
                <a:cs typeface="Courier New"/>
              </a:rPr>
              <a:t>i</a:t>
            </a:r>
            <a:r>
              <a:rPr lang="en-US" altLang="zh-CN" sz="2600" kern="100" dirty="0" err="1" smtClean="0">
                <a:latin typeface="Times New Roman"/>
                <a:ea typeface="华文细黑"/>
                <a:cs typeface="Courier New"/>
              </a:rPr>
              <a:t>·</a:t>
            </a:r>
            <a:r>
              <a:rPr lang="en-US" altLang="zh-CN" sz="2600" b="1" i="1" kern="100" dirty="0" err="1" smtClean="0">
                <a:solidFill>
                  <a:srgbClr val="0000FF"/>
                </a:solidFill>
                <a:latin typeface="Times New Roman"/>
                <a:ea typeface="华文细黑"/>
                <a:cs typeface="Courier New"/>
              </a:rPr>
              <a:t>y</a:t>
            </a:r>
            <a:r>
              <a:rPr lang="en-US" altLang="zh-CN" sz="2600" i="1" kern="100" baseline="-25000" dirty="0" err="1" smtClean="0">
                <a:latin typeface="Times New Roman"/>
                <a:ea typeface="华文细黑"/>
                <a:cs typeface="Courier New"/>
              </a:rPr>
              <a:t>i</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，则</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有以下三种情况</a:t>
            </a:r>
            <a:r>
              <a:rPr lang="zh-CN" altLang="zh-CN" sz="2600" kern="100" dirty="0" smtClean="0">
                <a:latin typeface="Times New Roman"/>
                <a:ea typeface="华文细黑"/>
                <a:cs typeface="Times New Roman"/>
              </a:rPr>
              <a:t>：</a:t>
            </a:r>
            <a:endParaRPr lang="zh-CN" altLang="zh-CN" sz="26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xmlns="" val="2275121319"/>
              </p:ext>
            </p:extLst>
          </p:nvPr>
        </p:nvGraphicFramePr>
        <p:xfrm>
          <a:off x="3445897" y="3911243"/>
          <a:ext cx="701675" cy="1487487"/>
        </p:xfrm>
        <a:graphic>
          <a:graphicData uri="http://schemas.openxmlformats.org/presentationml/2006/ole">
            <p:oleObj spid="_x0000_s38985" name="文档" r:id="rId16" imgW="702185" imgH="1488090" progId="Word.Document.12">
              <p:embed/>
            </p:oleObj>
          </a:graphicData>
        </a:graphic>
      </p:graphicFrame>
    </p:spTree>
    <p:extLst>
      <p:ext uri="{BB962C8B-B14F-4D97-AF65-F5344CB8AC3E}">
        <p14:creationId xmlns:p14="http://schemas.microsoft.com/office/powerpoint/2010/main" xmlns="" val="287247499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6" name="任意多边形 35">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7</a:t>
            </a:r>
            <a:endParaRPr lang="zh-CN" altLang="en-US" sz="2200" dirty="0">
              <a:solidFill>
                <a:srgbClr val="0000FF"/>
              </a:solidFill>
              <a:latin typeface="Broadway" pitchFamily="82" charset="0"/>
              <a:cs typeface="Times New Roman" pitchFamily="18" charset="0"/>
            </a:endParaRPr>
          </a:p>
        </p:txBody>
      </p:sp>
      <p:sp>
        <p:nvSpPr>
          <p:cNvPr id="43" name="任意多边形 42">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8</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5" name="任意多边形 44">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6" name="任意多边形 45">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7" name="任意多边形 46">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294615" y="987574"/>
            <a:ext cx="8597865" cy="2492990"/>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宋体"/>
                <a:ea typeface="华文细黑"/>
                <a:cs typeface="Times New Roman"/>
              </a:rPr>
              <a:t>①</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②</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③</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50000"/>
              </a:lnSpc>
              <a:spcAft>
                <a:spcPts val="0"/>
              </a:spcAft>
              <a:tabLst>
                <a:tab pos="1890395" algn="l"/>
              </a:tabLst>
            </a:pP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∴①</a:t>
            </a:r>
            <a:r>
              <a:rPr lang="zh-CN" altLang="zh-CN" sz="2600" kern="100" dirty="0">
                <a:latin typeface="Times New Roman"/>
                <a:ea typeface="华文细黑"/>
                <a:cs typeface="Times New Roman"/>
              </a:rPr>
              <a:t>中</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10|</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smtClean="0">
                <a:latin typeface="Times New Roman"/>
                <a:ea typeface="华文细黑"/>
                <a:cs typeface="Times New Roman"/>
              </a:rPr>
              <a:t>，</a:t>
            </a:r>
            <a:r>
              <a:rPr lang="en-US" altLang="zh-CN" sz="2600" kern="100" dirty="0" smtClean="0">
                <a:latin typeface="宋体"/>
                <a:ea typeface="华文细黑"/>
                <a:cs typeface="Times New Roman"/>
              </a:rPr>
              <a:t>②</a:t>
            </a:r>
            <a:r>
              <a:rPr lang="zh-CN" altLang="zh-CN" sz="2600" kern="100" dirty="0">
                <a:latin typeface="Times New Roman"/>
                <a:ea typeface="华文细黑"/>
                <a:cs typeface="Times New Roman"/>
              </a:rPr>
              <a:t>中</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8|</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cos </a:t>
            </a:r>
            <a:r>
              <a:rPr lang="en-US" altLang="zh-CN" sz="2600" i="1" kern="100" dirty="0">
                <a:latin typeface="Times New Roman"/>
                <a:ea typeface="华文细黑"/>
                <a:cs typeface="Courier New"/>
              </a:rPr>
              <a:t>θ</a:t>
            </a:r>
            <a:r>
              <a:rPr lang="zh-CN" altLang="zh-CN" sz="2600" kern="100" dirty="0" smtClean="0">
                <a:latin typeface="Times New Roman"/>
                <a:ea typeface="华文细黑"/>
                <a:cs typeface="Times New Roman"/>
              </a:rPr>
              <a:t>，</a:t>
            </a:r>
            <a:endParaRPr lang="en-US" altLang="zh-CN" sz="2600" kern="100" dirty="0" smtClean="0">
              <a:latin typeface="Times New Roman"/>
              <a:ea typeface="华文细黑"/>
              <a:cs typeface="Times New Roman"/>
            </a:endParaRPr>
          </a:p>
          <a:p>
            <a:pPr algn="just">
              <a:lnSpc>
                <a:spcPct val="150000"/>
              </a:lnSpc>
              <a:spcAft>
                <a:spcPts val="0"/>
              </a:spcAft>
              <a:tabLst>
                <a:tab pos="1890395" algn="l"/>
              </a:tabLst>
            </a:pPr>
            <a:r>
              <a:rPr lang="en-US" altLang="zh-CN" sz="2600" kern="100" dirty="0" smtClean="0">
                <a:latin typeface="宋体"/>
                <a:ea typeface="华文细黑"/>
                <a:cs typeface="Times New Roman"/>
              </a:rPr>
              <a:t>③</a:t>
            </a:r>
            <a:r>
              <a:rPr lang="zh-CN" altLang="zh-CN" sz="2600" kern="100" dirty="0">
                <a:latin typeface="Times New Roman"/>
                <a:ea typeface="华文细黑"/>
                <a:cs typeface="Times New Roman"/>
              </a:rPr>
              <a:t>中</a:t>
            </a:r>
            <a:r>
              <a:rPr lang="en-US" altLang="zh-CN" sz="2600" i="1" kern="100" dirty="0">
                <a:latin typeface="Times New Roman"/>
                <a:ea typeface="华文细黑"/>
                <a:cs typeface="Courier New"/>
              </a:rPr>
              <a:t>S</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5|</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cos </a:t>
            </a:r>
            <a:r>
              <a:rPr lang="en-US" altLang="zh-CN" sz="2600" i="1" kern="100" dirty="0">
                <a:latin typeface="Times New Roman"/>
                <a:ea typeface="华文细黑"/>
                <a:cs typeface="Courier New"/>
              </a:rPr>
              <a:t>θ</a:t>
            </a:r>
            <a:r>
              <a:rPr lang="en-US" altLang="zh-CN" sz="2600" kern="100" dirty="0">
                <a:latin typeface="Times New Roman"/>
                <a:ea typeface="华文细黑"/>
                <a:cs typeface="Courier New"/>
              </a:rPr>
              <a:t>.</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易知</a:t>
            </a:r>
            <a:r>
              <a:rPr lang="en-US" altLang="zh-CN" sz="2600" kern="100" dirty="0">
                <a:latin typeface="宋体"/>
                <a:ea typeface="华文细黑"/>
                <a:cs typeface="Times New Roman"/>
              </a:rPr>
              <a:t>②</a:t>
            </a:r>
            <a:r>
              <a:rPr lang="zh-CN" altLang="zh-CN" sz="2600" kern="100" dirty="0">
                <a:latin typeface="Times New Roman"/>
                <a:ea typeface="华文细黑"/>
                <a:cs typeface="Times New Roman"/>
              </a:rPr>
              <a:t>最小，即</a:t>
            </a:r>
            <a:r>
              <a:rPr lang="en-US" altLang="zh-CN" sz="2600" kern="100" dirty="0">
                <a:latin typeface="Times New Roman"/>
                <a:ea typeface="华文细黑"/>
                <a:cs typeface="Courier New"/>
              </a:rPr>
              <a:t>8|</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en-US" altLang="zh-CN" sz="2600" kern="100" dirty="0">
                <a:latin typeface="Times New Roman"/>
                <a:ea typeface="华文细黑"/>
                <a:cs typeface="Courier New"/>
              </a:rPr>
              <a:t>cos </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4|</a:t>
            </a:r>
            <a:r>
              <a:rPr lang="en-US" altLang="zh-CN" sz="2600" b="1" i="1" kern="100" dirty="0">
                <a:solidFill>
                  <a:srgbClr val="0000FF"/>
                </a:solidFill>
                <a:latin typeface="Times New Roman"/>
                <a:ea typeface="华文细黑"/>
                <a:cs typeface="Courier New"/>
              </a:rPr>
              <a:t>a</a:t>
            </a:r>
            <a:r>
              <a:rPr lang="en-US" altLang="zh-CN" sz="2600" kern="100" dirty="0">
                <a:latin typeface="Times New Roman"/>
                <a:ea typeface="华文细黑"/>
                <a:cs typeface="Courier New"/>
              </a:rPr>
              <a: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xmlns="" val="605438479"/>
              </p:ext>
            </p:extLst>
          </p:nvPr>
        </p:nvGraphicFramePr>
        <p:xfrm>
          <a:off x="341979" y="3497361"/>
          <a:ext cx="6088063" cy="1090613"/>
        </p:xfrm>
        <a:graphic>
          <a:graphicData uri="http://schemas.openxmlformats.org/presentationml/2006/ole">
            <p:oleObj spid="_x0000_s39970" name="文档" r:id="rId15" imgW="6087694" imgH="1090632" progId="Word.Document.12">
              <p:embed/>
            </p:oleObj>
          </a:graphicData>
        </a:graphic>
      </p:graphicFrame>
      <p:sp>
        <p:nvSpPr>
          <p:cNvPr id="5" name="矩形 4"/>
          <p:cNvSpPr/>
          <p:nvPr/>
        </p:nvSpPr>
        <p:spPr>
          <a:xfrm>
            <a:off x="308288" y="4227934"/>
            <a:ext cx="1407758"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B</a:t>
            </a:r>
            <a:endParaRPr lang="zh-CN" altLang="zh-CN" sz="2600" kern="100" spc="-50" dirty="0">
              <a:solidFill>
                <a:schemeClr val="accent6">
                  <a:lumMod val="75000"/>
                </a:schemeClr>
              </a:solidFill>
              <a:latin typeface="Times New Roman"/>
              <a:ea typeface="华文细黑"/>
              <a:cs typeface="Courier New"/>
            </a:endParaRPr>
          </a:p>
        </p:txBody>
      </p:sp>
    </p:spTree>
    <p:extLst>
      <p:ext uri="{BB962C8B-B14F-4D97-AF65-F5344CB8AC3E}">
        <p14:creationId xmlns:p14="http://schemas.microsoft.com/office/powerpoint/2010/main" xmlns="" val="3899823163"/>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
                                            <p:txEl>
                                              <p:pRg st="1" end="1"/>
                                            </p:txEl>
                                          </p:spTgt>
                                        </p:tgtEl>
                                        <p:attrNameLst>
                                          <p:attrName>style.visibility</p:attrName>
                                        </p:attrNameLst>
                                      </p:cBhvr>
                                      <p:to>
                                        <p:strVal val="visible"/>
                                      </p:to>
                                    </p:set>
                                    <p:animEffect transition="in" filter="blinds(horizontal)">
                                      <p:cBhvr>
                                        <p:cTn id="7" dur="500"/>
                                        <p:tgtEl>
                                          <p:spTgt spid="20">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xEl>
                                              <p:pRg st="2" end="2"/>
                                            </p:txEl>
                                          </p:spTgt>
                                        </p:tgtEl>
                                        <p:attrNameLst>
                                          <p:attrName>style.visibility</p:attrName>
                                        </p:attrNameLst>
                                      </p:cBhvr>
                                      <p:to>
                                        <p:strVal val="visible"/>
                                      </p:to>
                                    </p:set>
                                    <p:animEffect transition="in" filter="blinds(horizontal)">
                                      <p:cBhvr>
                                        <p:cTn id="12" dur="500"/>
                                        <p:tgtEl>
                                          <p:spTgt spid="2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0">
                                            <p:txEl>
                                              <p:pRg st="3" end="3"/>
                                            </p:txEl>
                                          </p:spTgt>
                                        </p:tgtEl>
                                        <p:attrNameLst>
                                          <p:attrName>style.visibility</p:attrName>
                                        </p:attrNameLst>
                                      </p:cBhvr>
                                      <p:to>
                                        <p:strVal val="visible"/>
                                      </p:to>
                                    </p:set>
                                    <p:animEffect transition="in" filter="blinds(horizontal)">
                                      <p:cBhvr>
                                        <p:cTn id="17" dur="500"/>
                                        <p:tgtEl>
                                          <p:spTgt spid="2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8" name="任意多边形 17">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8</a:t>
            </a:r>
            <a:endParaRPr lang="zh-CN" altLang="en-US" sz="2200" dirty="0">
              <a:solidFill>
                <a:srgbClr val="0000FF"/>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251520" y="843558"/>
            <a:ext cx="8597865" cy="1400768"/>
          </a:xfrm>
          <a:prstGeom prst="rect">
            <a:avLst/>
          </a:prstGeom>
        </p:spPr>
        <p:txBody>
          <a:bodyPr>
            <a:spAutoFit/>
          </a:bodyPr>
          <a:lstStyle/>
          <a:p>
            <a:pPr algn="just">
              <a:lnSpc>
                <a:spcPts val="5500"/>
              </a:lnSpc>
              <a:spcAft>
                <a:spcPts val="0"/>
              </a:spcAft>
            </a:pPr>
            <a:r>
              <a:rPr lang="en-US" altLang="zh-CN" sz="2600" kern="100" dirty="0">
                <a:latin typeface="Times New Roman"/>
                <a:ea typeface="华文细黑"/>
              </a:rPr>
              <a:t>8.(2014·</a:t>
            </a:r>
            <a:r>
              <a:rPr lang="zh-CN" altLang="zh-CN" sz="2600" kern="100" dirty="0">
                <a:latin typeface="Times New Roman"/>
                <a:ea typeface="华文细黑"/>
                <a:cs typeface="Times New Roman"/>
              </a:rPr>
              <a:t>江苏</a:t>
            </a:r>
            <a:r>
              <a:rPr lang="en-US" altLang="zh-CN" sz="2600" kern="100" dirty="0">
                <a:latin typeface="Times New Roman"/>
                <a:ea typeface="华文细黑"/>
              </a:rPr>
              <a:t>)</a:t>
            </a:r>
            <a:r>
              <a:rPr lang="zh-CN" altLang="zh-CN" sz="2600" kern="100" dirty="0">
                <a:latin typeface="Times New Roman"/>
                <a:ea typeface="华文细黑"/>
                <a:cs typeface="Times New Roman"/>
              </a:rPr>
              <a:t>如图，在平行四边形</a:t>
            </a:r>
            <a:r>
              <a:rPr lang="en-US" altLang="zh-CN" sz="2600" i="1" kern="100" dirty="0">
                <a:latin typeface="Times New Roman"/>
                <a:ea typeface="华文细黑"/>
              </a:rPr>
              <a:t>ABCD</a:t>
            </a:r>
            <a:r>
              <a:rPr lang="zh-CN" altLang="zh-CN" sz="2600" kern="100" dirty="0">
                <a:latin typeface="Times New Roman"/>
                <a:ea typeface="华文细黑"/>
                <a:cs typeface="Times New Roman"/>
              </a:rPr>
              <a:t>中，已知</a:t>
            </a:r>
            <a:r>
              <a:rPr lang="en-US" altLang="zh-CN" sz="2600" i="1" kern="100" dirty="0">
                <a:latin typeface="Times New Roman"/>
                <a:ea typeface="华文细黑"/>
              </a:rPr>
              <a:t>AB</a:t>
            </a:r>
            <a:r>
              <a:rPr lang="zh-CN" altLang="zh-CN" sz="2600" kern="100" dirty="0">
                <a:latin typeface="Times New Roman"/>
                <a:ea typeface="华文细黑"/>
                <a:cs typeface="Times New Roman"/>
              </a:rPr>
              <a:t>＝</a:t>
            </a:r>
            <a:r>
              <a:rPr lang="en-US" altLang="zh-CN" sz="2600" kern="100" dirty="0">
                <a:latin typeface="Times New Roman"/>
                <a:ea typeface="华文细黑"/>
              </a:rPr>
              <a:t>8</a:t>
            </a:r>
            <a:r>
              <a:rPr lang="zh-CN" altLang="zh-CN" sz="2600" kern="100" dirty="0">
                <a:latin typeface="Times New Roman"/>
                <a:ea typeface="华文细黑"/>
                <a:cs typeface="Times New Roman"/>
              </a:rPr>
              <a:t>，</a:t>
            </a:r>
            <a:r>
              <a:rPr lang="en-US" altLang="zh-CN" sz="2600" i="1" kern="100" dirty="0">
                <a:latin typeface="Times New Roman"/>
                <a:ea typeface="华文细黑"/>
              </a:rPr>
              <a:t>AD</a:t>
            </a:r>
            <a:r>
              <a:rPr lang="zh-CN" altLang="zh-CN" sz="2600" kern="100" dirty="0">
                <a:latin typeface="Times New Roman"/>
                <a:ea typeface="华文细黑"/>
                <a:cs typeface="Times New Roman"/>
              </a:rPr>
              <a:t>＝</a:t>
            </a:r>
            <a:r>
              <a:rPr lang="en-US" altLang="zh-CN" sz="2600" kern="100" dirty="0">
                <a:latin typeface="Times New Roman"/>
                <a:ea typeface="华文细黑"/>
              </a:rPr>
              <a:t>5</a:t>
            </a:r>
            <a:r>
              <a:rPr lang="zh-CN" altLang="zh-CN" sz="2600" kern="100" dirty="0">
                <a:latin typeface="Times New Roman"/>
                <a:ea typeface="华文细黑"/>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069863474"/>
              </p:ext>
            </p:extLst>
          </p:nvPr>
        </p:nvGraphicFramePr>
        <p:xfrm>
          <a:off x="1532424" y="1645856"/>
          <a:ext cx="6484938" cy="1020762"/>
        </p:xfrm>
        <a:graphic>
          <a:graphicData uri="http://schemas.openxmlformats.org/presentationml/2006/ole">
            <p:oleObj spid="_x0000_s41089" name="文档" r:id="rId15" imgW="6491477" imgH="1022152" progId="Word.Document.12">
              <p:embed/>
            </p:oleObj>
          </a:graphicData>
        </a:graphic>
      </p:graphicFrame>
      <p:pic>
        <p:nvPicPr>
          <p:cNvPr id="40964" name="Picture 4" descr="-32"/>
          <p:cNvPicPr>
            <a:picLocks noChangeAspect="1" noChangeArrowheads="1"/>
          </p:cNvPicPr>
          <p:nvPr/>
        </p:nvPicPr>
        <p:blipFill>
          <a:blip r:embed="rId16" cstate="print">
            <a:extLst>
              <a:ext uri="{28A0092B-C50C-407E-A947-70E740481C1C}">
                <a14:useLocalDpi xmlns:a14="http://schemas.microsoft.com/office/drawing/2010/main" xmlns="" val="0"/>
              </a:ext>
            </a:extLst>
          </a:blip>
          <a:srcRect/>
          <a:stretch>
            <a:fillRect/>
          </a:stretch>
        </p:blipFill>
        <p:spPr bwMode="auto">
          <a:xfrm>
            <a:off x="6292914" y="2378586"/>
            <a:ext cx="2613464" cy="14870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aphicFrame>
        <p:nvGraphicFramePr>
          <p:cNvPr id="23" name="对象 22"/>
          <p:cNvGraphicFramePr>
            <a:graphicFrameLocks noChangeAspect="1"/>
          </p:cNvGraphicFramePr>
          <p:nvPr>
            <p:extLst>
              <p:ext uri="{D42A27DB-BD31-4B8C-83A1-F6EECF244321}">
                <p14:modId xmlns:p14="http://schemas.microsoft.com/office/powerpoint/2010/main" xmlns="" val="4256611201"/>
              </p:ext>
            </p:extLst>
          </p:nvPr>
        </p:nvGraphicFramePr>
        <p:xfrm>
          <a:off x="282575" y="2369691"/>
          <a:ext cx="5949950" cy="1050925"/>
        </p:xfrm>
        <a:graphic>
          <a:graphicData uri="http://schemas.openxmlformats.org/presentationml/2006/ole">
            <p:oleObj spid="_x0000_s41090" name="文档" r:id="rId17" imgW="5950581" imgH="1056392"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2305042872"/>
              </p:ext>
            </p:extLst>
          </p:nvPr>
        </p:nvGraphicFramePr>
        <p:xfrm>
          <a:off x="280467" y="3190533"/>
          <a:ext cx="5227637" cy="1189037"/>
        </p:xfrm>
        <a:graphic>
          <a:graphicData uri="http://schemas.openxmlformats.org/presentationml/2006/ole">
            <p:oleObj spid="_x0000_s41091" name="文档" r:id="rId18" imgW="5227337" imgH="1198188" progId="Word.Document.12">
              <p:embed/>
            </p:oleObj>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xmlns="" val="1178177798"/>
              </p:ext>
            </p:extLst>
          </p:nvPr>
        </p:nvGraphicFramePr>
        <p:xfrm>
          <a:off x="230142" y="3975000"/>
          <a:ext cx="7589838" cy="1189038"/>
        </p:xfrm>
        <a:graphic>
          <a:graphicData uri="http://schemas.openxmlformats.org/presentationml/2006/ole">
            <p:oleObj spid="_x0000_s41092" name="文档" r:id="rId19" imgW="7588385" imgH="1190108" progId="Word.Document.12">
              <p:embed/>
            </p:oleObj>
          </a:graphicData>
        </a:graphic>
      </p:graphicFrame>
    </p:spTree>
    <p:extLst>
      <p:ext uri="{BB962C8B-B14F-4D97-AF65-F5344CB8AC3E}">
        <p14:creationId xmlns:p14="http://schemas.microsoft.com/office/powerpoint/2010/main" xmlns="" val="426550058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horizont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blinds(horizontal)">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8" name="任意多边形 17">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8</a:t>
            </a:r>
            <a:endParaRPr lang="zh-CN" altLang="en-US" sz="2200" dirty="0">
              <a:solidFill>
                <a:srgbClr val="0000FF"/>
              </a:solidFill>
              <a:latin typeface="Broadway" pitchFamily="82" charset="0"/>
              <a:cs typeface="Times New Roman" pitchFamily="18" charset="0"/>
            </a:endParaRPr>
          </a:p>
        </p:txBody>
      </p:sp>
      <p:sp>
        <p:nvSpPr>
          <p:cNvPr id="40" name="任意多边形 39">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9</a:t>
            </a:r>
            <a:endParaRPr lang="zh-CN" altLang="en-US" sz="2200" dirty="0">
              <a:solidFill>
                <a:schemeClr val="tx1"/>
              </a:solidFill>
              <a:latin typeface="Broadway" pitchFamily="82" charset="0"/>
              <a:cs typeface="Times New Roman" pitchFamily="18" charset="0"/>
            </a:endParaRPr>
          </a:p>
        </p:txBody>
      </p:sp>
      <p:sp>
        <p:nvSpPr>
          <p:cNvPr id="41" name="任意多边形 40">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2" name="任意多边形 41">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778614454"/>
              </p:ext>
            </p:extLst>
          </p:nvPr>
        </p:nvGraphicFramePr>
        <p:xfrm>
          <a:off x="531440" y="1378209"/>
          <a:ext cx="8001000" cy="1022350"/>
        </p:xfrm>
        <a:graphic>
          <a:graphicData uri="http://schemas.openxmlformats.org/presentationml/2006/ole">
            <p:oleObj spid="_x0000_s42075" name="文档" r:id="rId15" imgW="7999726" imgH="1022152"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1487805892"/>
              </p:ext>
            </p:extLst>
          </p:nvPr>
        </p:nvGraphicFramePr>
        <p:xfrm>
          <a:off x="531440" y="2228067"/>
          <a:ext cx="8001000" cy="1022350"/>
        </p:xfrm>
        <a:graphic>
          <a:graphicData uri="http://schemas.openxmlformats.org/presentationml/2006/ole">
            <p:oleObj spid="_x0000_s42076" name="文档" r:id="rId16" imgW="7999726" imgH="1023594"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2130422132"/>
              </p:ext>
            </p:extLst>
          </p:nvPr>
        </p:nvGraphicFramePr>
        <p:xfrm>
          <a:off x="531440" y="3077925"/>
          <a:ext cx="8001000" cy="1022350"/>
        </p:xfrm>
        <a:graphic>
          <a:graphicData uri="http://schemas.openxmlformats.org/presentationml/2006/ole">
            <p:oleObj spid="_x0000_s42077" name="文档" r:id="rId17" imgW="7999726" imgH="1025036" progId="Word.Document.12">
              <p:embed/>
            </p:oleObj>
          </a:graphicData>
        </a:graphic>
      </p:graphicFrame>
      <p:sp>
        <p:nvSpPr>
          <p:cNvPr id="4" name="矩形 3"/>
          <p:cNvSpPr/>
          <p:nvPr/>
        </p:nvSpPr>
        <p:spPr>
          <a:xfrm>
            <a:off x="509026" y="3898489"/>
            <a:ext cx="1518364"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spc="-50" dirty="0">
                <a:solidFill>
                  <a:schemeClr val="accent6">
                    <a:lumMod val="75000"/>
                  </a:schemeClr>
                </a:solidFill>
                <a:latin typeface="Times New Roman"/>
                <a:ea typeface="华文细黑"/>
                <a:cs typeface="Courier New"/>
              </a:rPr>
              <a:t>22</a:t>
            </a:r>
            <a:endParaRPr lang="zh-CN" altLang="zh-CN" sz="2600" kern="100" spc="-50" dirty="0">
              <a:solidFill>
                <a:schemeClr val="accent6">
                  <a:lumMod val="75000"/>
                </a:schemeClr>
              </a:solidFill>
              <a:latin typeface="Times New Roman"/>
              <a:ea typeface="华文细黑"/>
              <a:cs typeface="Courier New"/>
            </a:endParaRPr>
          </a:p>
        </p:txBody>
      </p:sp>
    </p:spTree>
    <p:extLst>
      <p:ext uri="{BB962C8B-B14F-4D97-AF65-F5344CB8AC3E}">
        <p14:creationId xmlns:p14="http://schemas.microsoft.com/office/powerpoint/2010/main" xmlns="" val="580703048"/>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8" name="任意多边形 17">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9</a:t>
            </a:r>
            <a:endParaRPr lang="zh-CN" altLang="en-US" sz="2200" dirty="0">
              <a:solidFill>
                <a:srgbClr val="0000FF"/>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222502" y="771550"/>
            <a:ext cx="8597865" cy="1892826"/>
          </a:xfrm>
          <a:prstGeom prst="rect">
            <a:avLst/>
          </a:prstGeom>
        </p:spPr>
        <p:txBody>
          <a:bodyPr>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9.</a:t>
            </a:r>
            <a:r>
              <a:rPr lang="zh-CN" altLang="zh-CN" sz="2600" kern="100" dirty="0">
                <a:latin typeface="Times New Roman"/>
                <a:ea typeface="华文细黑"/>
                <a:cs typeface="Times New Roman"/>
              </a:rPr>
              <a:t>设非零向量</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zh-CN" altLang="zh-CN" sz="2600" kern="100" dirty="0">
                <a:latin typeface="Times New Roman"/>
                <a:ea typeface="华文细黑"/>
                <a:cs typeface="Times New Roman"/>
              </a:rPr>
              <a:t>的夹角为</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，记</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a</a:t>
            </a:r>
            <a:r>
              <a:rPr lang="en-US" altLang="zh-CN" sz="2600" kern="100" dirty="0" err="1">
                <a:latin typeface="Times New Roman"/>
                <a:ea typeface="华文细黑"/>
                <a:cs typeface="Courier New"/>
              </a:rPr>
              <a:t>cos</a:t>
            </a:r>
            <a:r>
              <a:rPr lang="en-US" altLang="zh-CN" sz="2600" kern="100" dirty="0">
                <a:latin typeface="Times New Roman"/>
                <a:ea typeface="华文细黑"/>
                <a:cs typeface="Courier New"/>
              </a:rPr>
              <a:t> </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b</a:t>
            </a:r>
            <a:r>
              <a:rPr lang="en-US" altLang="zh-CN" sz="2600" kern="100" dirty="0" err="1">
                <a:latin typeface="Times New Roman"/>
                <a:ea typeface="华文细黑"/>
                <a:cs typeface="Courier New"/>
              </a:rPr>
              <a:t>sin</a:t>
            </a:r>
            <a:r>
              <a:rPr lang="en-US" altLang="zh-CN" sz="2600" kern="100" dirty="0">
                <a:latin typeface="Times New Roman"/>
                <a:ea typeface="华文细黑"/>
                <a:cs typeface="Courier New"/>
              </a:rPr>
              <a:t> </a:t>
            </a:r>
            <a:r>
              <a:rPr lang="en-US" altLang="zh-CN" sz="2600" i="1" kern="100" dirty="0">
                <a:latin typeface="Times New Roman"/>
                <a:ea typeface="华文细黑"/>
                <a:cs typeface="Courier New"/>
              </a:rPr>
              <a:t>θ</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若</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均为单位向量，且</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Times New Roman"/>
              </a:rPr>
              <a:t>       </a:t>
            </a:r>
            <a:r>
              <a:rPr lang="zh-CN" altLang="zh-CN" sz="2600" kern="100" dirty="0" smtClean="0">
                <a:latin typeface="Times New Roman"/>
                <a:ea typeface="华文细黑"/>
                <a:cs typeface="Times New Roman"/>
              </a:rPr>
              <a:t>，</a:t>
            </a:r>
            <a:r>
              <a:rPr lang="zh-CN" altLang="zh-CN" sz="2600" kern="100" dirty="0">
                <a:latin typeface="Times New Roman"/>
                <a:ea typeface="华文细黑"/>
                <a:cs typeface="Times New Roman"/>
              </a:rPr>
              <a:t>则向量</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与</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的夹角为</a:t>
            </a:r>
            <a:r>
              <a:rPr lang="en-US" altLang="zh-CN" sz="2600" kern="100" dirty="0">
                <a:latin typeface="Times New Roman"/>
                <a:ea typeface="华文细黑"/>
                <a:cs typeface="Courier New"/>
              </a:rPr>
              <a:t>________.</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673719907"/>
              </p:ext>
            </p:extLst>
          </p:nvPr>
        </p:nvGraphicFramePr>
        <p:xfrm>
          <a:off x="4716016" y="1371089"/>
          <a:ext cx="914400" cy="1081087"/>
        </p:xfrm>
        <a:graphic>
          <a:graphicData uri="http://schemas.openxmlformats.org/presentationml/2006/ole">
            <p:oleObj spid="_x0000_s43127" name="文档" r:id="rId15" imgW="915612" imgH="1083525" progId="Word.Document.12">
              <p:embed/>
            </p:oleObj>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xmlns="" val="4288997898"/>
              </p:ext>
            </p:extLst>
          </p:nvPr>
        </p:nvGraphicFramePr>
        <p:xfrm>
          <a:off x="210785" y="2605658"/>
          <a:ext cx="8001000" cy="1022350"/>
        </p:xfrm>
        <a:graphic>
          <a:graphicData uri="http://schemas.openxmlformats.org/presentationml/2006/ole">
            <p:oleObj spid="_x0000_s43128" name="文档" r:id="rId16" imgW="7999726" imgH="1083424"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2392532923"/>
              </p:ext>
            </p:extLst>
          </p:nvPr>
        </p:nvGraphicFramePr>
        <p:xfrm>
          <a:off x="243408" y="3435846"/>
          <a:ext cx="8001000" cy="1022350"/>
        </p:xfrm>
        <a:graphic>
          <a:graphicData uri="http://schemas.openxmlformats.org/presentationml/2006/ole">
            <p:oleObj spid="_x0000_s43129" name="文档" r:id="rId17" imgW="7999726" imgH="1083784" progId="Word.Document.12">
              <p:embed/>
            </p:oleObj>
          </a:graphicData>
        </a:graphic>
      </p:graphicFrame>
      <p:graphicFrame>
        <p:nvGraphicFramePr>
          <p:cNvPr id="23" name="对象 22"/>
          <p:cNvGraphicFramePr>
            <a:graphicFrameLocks noChangeAspect="1"/>
          </p:cNvGraphicFramePr>
          <p:nvPr>
            <p:extLst>
              <p:ext uri="{D42A27DB-BD31-4B8C-83A1-F6EECF244321}">
                <p14:modId xmlns:p14="http://schemas.microsoft.com/office/powerpoint/2010/main" xmlns="" val="776290279"/>
              </p:ext>
            </p:extLst>
          </p:nvPr>
        </p:nvGraphicFramePr>
        <p:xfrm>
          <a:off x="114632" y="4149308"/>
          <a:ext cx="8001000" cy="1022350"/>
        </p:xfrm>
        <a:graphic>
          <a:graphicData uri="http://schemas.openxmlformats.org/presentationml/2006/ole">
            <p:oleObj spid="_x0000_s43130" name="文档" r:id="rId18" imgW="7999726" imgH="1087028" progId="Word.Document.12">
              <p:embed/>
            </p:oleObj>
          </a:graphicData>
        </a:graphic>
      </p:graphicFrame>
    </p:spTree>
    <p:extLst>
      <p:ext uri="{BB962C8B-B14F-4D97-AF65-F5344CB8AC3E}">
        <p14:creationId xmlns:p14="http://schemas.microsoft.com/office/powerpoint/2010/main" xmlns="" val="357286325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blinds(horizontal)">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5" name="TextBox 4"/>
          <p:cNvSpPr txBox="1"/>
          <p:nvPr/>
        </p:nvSpPr>
        <p:spPr>
          <a:xfrm>
            <a:off x="196609" y="168999"/>
            <a:ext cx="5933034" cy="523220"/>
          </a:xfrm>
          <a:prstGeom prst="rect">
            <a:avLst/>
          </a:prstGeom>
          <a:noFill/>
        </p:spPr>
        <p:txBody>
          <a:bodyPr wrap="none" rtlCol="0">
            <a:spAutoFit/>
          </a:bodyPr>
          <a:lstStyle/>
          <a:p>
            <a:r>
              <a:rPr lang="zh-CN" altLang="zh-CN" sz="2800" b="1" dirty="0">
                <a:solidFill>
                  <a:srgbClr val="0070C0"/>
                </a:solidFill>
                <a:latin typeface="微软雅黑" pitchFamily="34" charset="-122"/>
                <a:ea typeface="微软雅黑" pitchFamily="34" charset="-122"/>
              </a:rPr>
              <a:t>题型一　平面向量数量积的基本运算</a:t>
            </a:r>
            <a:endParaRPr lang="zh-CN" altLang="en-US" sz="2800" b="1" dirty="0">
              <a:solidFill>
                <a:srgbClr val="0070C0"/>
              </a:solidFill>
              <a:latin typeface="微软雅黑" pitchFamily="34" charset="-122"/>
              <a:ea typeface="微软雅黑" pitchFamily="34" charset="-122"/>
            </a:endParaRPr>
          </a:p>
        </p:txBody>
      </p:sp>
      <p:sp>
        <p:nvSpPr>
          <p:cNvPr id="6" name="矩形 5"/>
          <p:cNvSpPr/>
          <p:nvPr/>
        </p:nvSpPr>
        <p:spPr>
          <a:xfrm>
            <a:off x="213525" y="860644"/>
            <a:ext cx="8683844" cy="1292662"/>
          </a:xfrm>
          <a:prstGeom prst="rect">
            <a:avLst/>
          </a:prstGeom>
        </p:spPr>
        <p:txBody>
          <a:bodyPr>
            <a:spAutoFit/>
          </a:bodyPr>
          <a:lstStyle/>
          <a:p>
            <a:pPr algn="just">
              <a:lnSpc>
                <a:spcPct val="150000"/>
              </a:lnSpc>
              <a:spcAft>
                <a:spcPts val="0"/>
              </a:spcAft>
            </a:pPr>
            <a:r>
              <a:rPr lang="zh-CN" altLang="zh-CN" sz="2600" b="1" kern="100" dirty="0">
                <a:solidFill>
                  <a:srgbClr val="0066FF"/>
                </a:solidFill>
                <a:latin typeface="Times New Roman"/>
                <a:ea typeface="微软雅黑"/>
                <a:cs typeface="Times New Roman"/>
              </a:rPr>
              <a:t>例</a:t>
            </a:r>
            <a:r>
              <a:rPr lang="en-US" altLang="zh-CN" sz="2600" b="1" kern="100" dirty="0">
                <a:solidFill>
                  <a:srgbClr val="0066FF"/>
                </a:solidFill>
                <a:latin typeface="Times New Roman"/>
                <a:ea typeface="微软雅黑"/>
              </a:rPr>
              <a:t>1</a:t>
            </a:r>
            <a:r>
              <a:rPr lang="zh-CN" altLang="zh-CN" sz="2600" b="1" kern="100" dirty="0">
                <a:solidFill>
                  <a:srgbClr val="0066FF"/>
                </a:solidFill>
                <a:latin typeface="Times New Roman"/>
                <a:ea typeface="微软雅黑"/>
                <a:cs typeface="Times New Roman"/>
              </a:rPr>
              <a:t>　</a:t>
            </a:r>
            <a:r>
              <a:rPr lang="en-US" altLang="zh-CN" sz="2600" kern="100" dirty="0">
                <a:latin typeface="Times New Roman"/>
                <a:ea typeface="华文细黑"/>
              </a:rPr>
              <a:t>(1)(2014·</a:t>
            </a:r>
            <a:r>
              <a:rPr lang="zh-CN" altLang="zh-CN" sz="2600" kern="100" dirty="0">
                <a:latin typeface="Times New Roman"/>
                <a:ea typeface="华文细黑"/>
                <a:cs typeface="Times New Roman"/>
              </a:rPr>
              <a:t>天津</a:t>
            </a:r>
            <a:r>
              <a:rPr lang="en-US" altLang="zh-CN" sz="2600" kern="100" dirty="0">
                <a:latin typeface="Times New Roman"/>
                <a:ea typeface="华文细黑"/>
              </a:rPr>
              <a:t>)</a:t>
            </a:r>
            <a:r>
              <a:rPr lang="zh-CN" altLang="zh-CN" sz="2600" kern="100" dirty="0">
                <a:latin typeface="Times New Roman"/>
                <a:ea typeface="华文细黑"/>
                <a:cs typeface="Times New Roman"/>
              </a:rPr>
              <a:t>已知菱形</a:t>
            </a:r>
            <a:r>
              <a:rPr lang="en-US" altLang="zh-CN" sz="2600" i="1" kern="100" dirty="0">
                <a:latin typeface="Times New Roman"/>
                <a:ea typeface="华文细黑"/>
              </a:rPr>
              <a:t>ABCD</a:t>
            </a:r>
            <a:r>
              <a:rPr lang="zh-CN" altLang="zh-CN" sz="2600" kern="100" dirty="0">
                <a:latin typeface="Times New Roman"/>
                <a:ea typeface="华文细黑"/>
                <a:cs typeface="Times New Roman"/>
              </a:rPr>
              <a:t>的边长为</a:t>
            </a:r>
            <a:r>
              <a:rPr lang="en-US" altLang="zh-CN" sz="2600" kern="100" dirty="0">
                <a:latin typeface="Times New Roman"/>
                <a:ea typeface="华文细黑"/>
              </a:rPr>
              <a:t>2</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a:t>
            </a:r>
            <a:r>
              <a:rPr lang="en-US" altLang="zh-CN" sz="2600" i="1" kern="100" dirty="0">
                <a:latin typeface="Times New Roman"/>
                <a:ea typeface="华文细黑"/>
              </a:rPr>
              <a:t>BAD</a:t>
            </a:r>
            <a:r>
              <a:rPr lang="zh-CN" altLang="zh-CN" sz="2600" kern="100" dirty="0">
                <a:latin typeface="Times New Roman"/>
                <a:ea typeface="华文细黑"/>
                <a:cs typeface="Times New Roman"/>
              </a:rPr>
              <a:t>＝</a:t>
            </a:r>
            <a:r>
              <a:rPr lang="en-US" altLang="zh-CN" sz="2600" kern="100" dirty="0">
                <a:latin typeface="Times New Roman"/>
                <a:ea typeface="华文细黑"/>
              </a:rPr>
              <a:t>120°</a:t>
            </a:r>
            <a:r>
              <a:rPr lang="zh-CN" altLang="zh-CN" sz="2600" kern="100" dirty="0">
                <a:latin typeface="Times New Roman"/>
                <a:ea typeface="华文细黑"/>
                <a:cs typeface="Times New Roman"/>
              </a:rPr>
              <a:t>，点</a:t>
            </a:r>
            <a:r>
              <a:rPr lang="en-US" altLang="zh-CN" sz="2600" i="1" kern="100" dirty="0">
                <a:latin typeface="Times New Roman"/>
                <a:ea typeface="华文细黑"/>
              </a:rPr>
              <a:t>E</a:t>
            </a:r>
            <a:r>
              <a:rPr lang="zh-CN" altLang="zh-CN" sz="2600" kern="100" dirty="0">
                <a:latin typeface="Times New Roman"/>
                <a:ea typeface="华文细黑"/>
                <a:cs typeface="Times New Roman"/>
              </a:rPr>
              <a:t>，</a:t>
            </a:r>
            <a:r>
              <a:rPr lang="en-US" altLang="zh-CN" sz="2600" i="1" kern="100" dirty="0">
                <a:latin typeface="Times New Roman"/>
                <a:ea typeface="华文细黑"/>
              </a:rPr>
              <a:t>F</a:t>
            </a:r>
            <a:r>
              <a:rPr lang="zh-CN" altLang="zh-CN" sz="2600" kern="100" dirty="0">
                <a:latin typeface="Times New Roman"/>
                <a:ea typeface="华文细黑"/>
                <a:cs typeface="Times New Roman"/>
              </a:rPr>
              <a:t>分别在边</a:t>
            </a:r>
            <a:r>
              <a:rPr lang="en-US" altLang="zh-CN" sz="2600" i="1" kern="100" dirty="0">
                <a:latin typeface="Times New Roman"/>
                <a:ea typeface="华文细黑"/>
              </a:rPr>
              <a:t>BC</a:t>
            </a:r>
            <a:r>
              <a:rPr lang="zh-CN" altLang="zh-CN" sz="2600" kern="100" dirty="0">
                <a:latin typeface="Times New Roman"/>
                <a:ea typeface="华文细黑"/>
                <a:cs typeface="Times New Roman"/>
              </a:rPr>
              <a:t>，</a:t>
            </a:r>
            <a:r>
              <a:rPr lang="en-US" altLang="zh-CN" sz="2600" i="1" kern="100" dirty="0">
                <a:latin typeface="Times New Roman"/>
                <a:ea typeface="华文细黑"/>
              </a:rPr>
              <a:t>DC</a:t>
            </a:r>
            <a:r>
              <a:rPr lang="zh-CN" altLang="zh-CN" sz="2600" kern="100" dirty="0">
                <a:latin typeface="Times New Roman"/>
                <a:ea typeface="华文细黑"/>
                <a:cs typeface="Times New Roman"/>
              </a:rPr>
              <a:t>上，</a:t>
            </a:r>
            <a:r>
              <a:rPr lang="en-US" altLang="zh-CN" sz="2600" i="1" kern="100" dirty="0">
                <a:latin typeface="Times New Roman"/>
                <a:ea typeface="华文细黑"/>
              </a:rPr>
              <a:t>BC</a:t>
            </a:r>
            <a:r>
              <a:rPr lang="zh-CN" altLang="zh-CN" sz="2600" kern="100" dirty="0">
                <a:latin typeface="Times New Roman"/>
                <a:ea typeface="华文细黑"/>
                <a:cs typeface="Times New Roman"/>
              </a:rPr>
              <a:t>＝</a:t>
            </a:r>
            <a:r>
              <a:rPr lang="en-US" altLang="zh-CN" sz="2600" kern="100" dirty="0">
                <a:latin typeface="Times New Roman"/>
                <a:ea typeface="华文细黑"/>
              </a:rPr>
              <a:t>3</a:t>
            </a:r>
            <a:r>
              <a:rPr lang="en-US" altLang="zh-CN" sz="2600" i="1" kern="100" dirty="0">
                <a:latin typeface="Times New Roman"/>
                <a:ea typeface="华文细黑"/>
              </a:rPr>
              <a:t>BE</a:t>
            </a:r>
            <a:r>
              <a:rPr lang="zh-CN" altLang="zh-CN" sz="2600" kern="100" dirty="0">
                <a:latin typeface="Times New Roman"/>
                <a:ea typeface="华文细黑"/>
                <a:cs typeface="Times New Roman"/>
              </a:rPr>
              <a:t>，</a:t>
            </a:r>
            <a:r>
              <a:rPr lang="en-US" altLang="zh-CN" sz="2600" i="1" kern="100" dirty="0">
                <a:latin typeface="Times New Roman"/>
                <a:ea typeface="华文细黑"/>
              </a:rPr>
              <a:t>DC</a:t>
            </a:r>
            <a:r>
              <a:rPr lang="zh-CN" altLang="zh-CN" sz="2600" kern="100" dirty="0">
                <a:latin typeface="Times New Roman"/>
                <a:ea typeface="华文细黑"/>
                <a:cs typeface="Times New Roman"/>
              </a:rPr>
              <a:t>＝</a:t>
            </a:r>
            <a:r>
              <a:rPr lang="en-US" altLang="zh-CN" sz="2600" i="1" kern="100" dirty="0" err="1">
                <a:latin typeface="Times New Roman"/>
                <a:ea typeface="华文细黑"/>
              </a:rPr>
              <a:t>λDF</a:t>
            </a:r>
            <a:r>
              <a:rPr lang="en-US" altLang="zh-CN" sz="2600" kern="100" dirty="0" smtClean="0">
                <a:latin typeface="Times New Roman"/>
                <a:ea typeface="华文细黑"/>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683932839"/>
              </p:ext>
            </p:extLst>
          </p:nvPr>
        </p:nvGraphicFramePr>
        <p:xfrm>
          <a:off x="276517" y="2043678"/>
          <a:ext cx="6088063" cy="990600"/>
        </p:xfrm>
        <a:graphic>
          <a:graphicData uri="http://schemas.openxmlformats.org/presentationml/2006/ole">
            <p:oleObj spid="_x0000_s1343" name="文档" r:id="rId3" imgW="6087694" imgH="991517" progId="Word.Document.12">
              <p:embed/>
            </p:oleObj>
          </a:graphicData>
        </a:graphic>
      </p:graphicFrame>
      <p:pic>
        <p:nvPicPr>
          <p:cNvPr id="1027" name="Picture 3" descr="-370"/>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6157994" y="3147814"/>
            <a:ext cx="2739375" cy="1633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aphicFrame>
        <p:nvGraphicFramePr>
          <p:cNvPr id="7" name="对象 6"/>
          <p:cNvGraphicFramePr>
            <a:graphicFrameLocks noChangeAspect="1"/>
          </p:cNvGraphicFramePr>
          <p:nvPr>
            <p:extLst>
              <p:ext uri="{D42A27DB-BD31-4B8C-83A1-F6EECF244321}">
                <p14:modId xmlns:p14="http://schemas.microsoft.com/office/powerpoint/2010/main" xmlns="" val="930565847"/>
              </p:ext>
            </p:extLst>
          </p:nvPr>
        </p:nvGraphicFramePr>
        <p:xfrm>
          <a:off x="251048" y="2700526"/>
          <a:ext cx="6477000" cy="990600"/>
        </p:xfrm>
        <a:graphic>
          <a:graphicData uri="http://schemas.openxmlformats.org/presentationml/2006/ole">
            <p:oleObj spid="_x0000_s1344" name="文档" r:id="rId5" imgW="6476003" imgH="991517"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1648306497"/>
              </p:ext>
            </p:extLst>
          </p:nvPr>
        </p:nvGraphicFramePr>
        <p:xfrm>
          <a:off x="226513" y="3363838"/>
          <a:ext cx="6477000" cy="990600"/>
        </p:xfrm>
        <a:graphic>
          <a:graphicData uri="http://schemas.openxmlformats.org/presentationml/2006/ole">
            <p:oleObj spid="_x0000_s1345" name="文档" r:id="rId6" imgW="6476003" imgH="1004852"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2132408447"/>
              </p:ext>
            </p:extLst>
          </p:nvPr>
        </p:nvGraphicFramePr>
        <p:xfrm>
          <a:off x="206058" y="4142641"/>
          <a:ext cx="6477000" cy="998537"/>
        </p:xfrm>
        <a:graphic>
          <a:graphicData uri="http://schemas.openxmlformats.org/presentationml/2006/ole">
            <p:oleObj spid="_x0000_s1346" name="文档" r:id="rId7" imgW="6476003" imgH="1005933" progId="Word.Document.12">
              <p:embed/>
            </p:oleObj>
          </a:graphicData>
        </a:graphic>
      </p:graphicFrame>
    </p:spTree>
    <p:extLst>
      <p:ext uri="{BB962C8B-B14F-4D97-AF65-F5344CB8AC3E}">
        <p14:creationId xmlns:p14="http://schemas.microsoft.com/office/powerpoint/2010/main" xmlns="" val="45548710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nodeType="withEffect">
                                  <p:stCondLst>
                                    <p:cond delay="0"/>
                                  </p:stCondLst>
                                  <p:childTnLst>
                                    <p:set>
                                      <p:cBhvr>
                                        <p:cTn id="9" dur="1" fill="hold">
                                          <p:stCondLst>
                                            <p:cond delay="0"/>
                                          </p:stCondLst>
                                        </p:cTn>
                                        <p:tgtEl>
                                          <p:spTgt spid="1027"/>
                                        </p:tgtEl>
                                        <p:attrNameLst>
                                          <p:attrName>style.visibility</p:attrName>
                                        </p:attrNameLst>
                                      </p:cBhvr>
                                      <p:to>
                                        <p:strVal val="visible"/>
                                      </p:to>
                                    </p:set>
                                    <p:animEffect transition="in" filter="blinds(horizontal)">
                                      <p:cBhvr>
                                        <p:cTn id="10" dur="500"/>
                                        <p:tgtEl>
                                          <p:spTgt spid="102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8" name="任意多边形 17">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19" name="任意多边形 18">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9</a:t>
            </a:r>
            <a:endParaRPr lang="zh-CN" altLang="en-US" sz="2200" dirty="0">
              <a:solidFill>
                <a:srgbClr val="0000FF"/>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10</a:t>
            </a:r>
            <a:endParaRPr lang="zh-CN" altLang="en-US" sz="2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232833299"/>
              </p:ext>
            </p:extLst>
          </p:nvPr>
        </p:nvGraphicFramePr>
        <p:xfrm>
          <a:off x="218904" y="843558"/>
          <a:ext cx="8001000" cy="1022350"/>
        </p:xfrm>
        <a:graphic>
          <a:graphicData uri="http://schemas.openxmlformats.org/presentationml/2006/ole">
            <p:oleObj spid="_x0000_s44148" name="文档" r:id="rId15" imgW="7999726" imgH="1083784"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1384273222"/>
              </p:ext>
            </p:extLst>
          </p:nvPr>
        </p:nvGraphicFramePr>
        <p:xfrm>
          <a:off x="179512" y="1707654"/>
          <a:ext cx="8997950" cy="1028700"/>
        </p:xfrm>
        <a:graphic>
          <a:graphicData uri="http://schemas.openxmlformats.org/presentationml/2006/ole">
            <p:oleObj spid="_x0000_s44149" name="文档" r:id="rId16" imgW="9004091" imgH="1028700" progId="Word.Document.12">
              <p:embed/>
            </p:oleObj>
          </a:graphicData>
        </a:graphic>
      </p:graphicFrame>
      <p:sp>
        <p:nvSpPr>
          <p:cNvPr id="4" name="矩形 3"/>
          <p:cNvSpPr/>
          <p:nvPr/>
        </p:nvSpPr>
        <p:spPr>
          <a:xfrm>
            <a:off x="200404" y="2531235"/>
            <a:ext cx="3929281"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所以</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en-US" altLang="zh-CN" sz="2600" kern="100" dirty="0">
                <a:latin typeface="Times New Roman"/>
                <a:ea typeface="华文细黑"/>
                <a:cs typeface="Courier New"/>
              </a:rPr>
              <a:t>)</a:t>
            </a:r>
            <a:r>
              <a:rPr lang="en-US" altLang="zh-CN" sz="2600" kern="100" dirty="0">
                <a:latin typeface="宋体"/>
                <a:ea typeface="华文细黑"/>
                <a:cs typeface="Times New Roman"/>
              </a:rPr>
              <a:t>⊥</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e</a:t>
            </a:r>
            <a:r>
              <a:rPr lang="en-US" altLang="zh-CN" sz="2600" kern="100" baseline="-25000" dirty="0">
                <a:latin typeface="Times New Roman"/>
                <a:ea typeface="华文细黑"/>
                <a:cs typeface="Courier New"/>
              </a:rPr>
              <a:t>1</a:t>
            </a:r>
            <a:r>
              <a:rPr lang="en-US" altLang="zh-CN" sz="2600" kern="100" dirty="0">
                <a:latin typeface="Times New Roman"/>
                <a:ea typeface="华文细黑"/>
                <a:cs typeface="Courier New"/>
              </a:rPr>
              <a:t>).</a:t>
            </a:r>
            <a:endParaRPr lang="zh-CN" altLang="zh-CN" sz="26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xmlns="" val="4142321327"/>
              </p:ext>
            </p:extLst>
          </p:nvPr>
        </p:nvGraphicFramePr>
        <p:xfrm>
          <a:off x="255017" y="3344863"/>
          <a:ext cx="5753100" cy="1028700"/>
        </p:xfrm>
        <a:graphic>
          <a:graphicData uri="http://schemas.openxmlformats.org/presentationml/2006/ole">
            <p:oleObj spid="_x0000_s44150" name="文档" r:id="rId17" imgW="5752288" imgH="1029721"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133414773"/>
              </p:ext>
            </p:extLst>
          </p:nvPr>
        </p:nvGraphicFramePr>
        <p:xfrm>
          <a:off x="246991" y="4185121"/>
          <a:ext cx="1493837" cy="1050925"/>
        </p:xfrm>
        <a:graphic>
          <a:graphicData uri="http://schemas.openxmlformats.org/presentationml/2006/ole">
            <p:oleObj spid="_x0000_s44151" name="文档" r:id="rId18" imgW="1494348" imgH="1056843" progId="Word.Document.12">
              <p:embed/>
            </p:oleObj>
          </a:graphicData>
        </a:graphic>
      </p:graphicFrame>
    </p:spTree>
    <p:extLst>
      <p:ext uri="{BB962C8B-B14F-4D97-AF65-F5344CB8AC3E}">
        <p14:creationId xmlns:p14="http://schemas.microsoft.com/office/powerpoint/2010/main" xmlns="" val="3195563060"/>
      </p:ext>
    </p:extLst>
  </p:cSld>
  <p:clrMapOvr>
    <a:masterClrMapping/>
  </p:clrMapOvr>
  <mc:AlternateContent xmlns:mc="http://schemas.openxmlformats.org/markup-compatibility/2006">
    <mc:Choice xmlns:p14="http://schemas.microsoft.com/office/powerpoint/2010/main" xmlns=""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blinds(horizontal)">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blinds(horizontal)">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1" name="直接连接符 20"/>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5" name="任意多边形 34">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10</a:t>
            </a:r>
            <a:endParaRPr lang="zh-CN" altLang="en-US" sz="2200" dirty="0">
              <a:solidFill>
                <a:srgbClr val="0000FF"/>
              </a:solidFill>
              <a:latin typeface="Broadway" pitchFamily="82" charset="0"/>
              <a:cs typeface="Times New Roman" pitchFamily="18" charset="0"/>
            </a:endParaRPr>
          </a:p>
        </p:txBody>
      </p:sp>
      <p:sp>
        <p:nvSpPr>
          <p:cNvPr id="45" name="任意多边形 44">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6" name="任意多边形 45">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sp>
        <p:nvSpPr>
          <p:cNvPr id="20" name="矩形 19"/>
          <p:cNvSpPr/>
          <p:nvPr/>
        </p:nvSpPr>
        <p:spPr>
          <a:xfrm>
            <a:off x="179512" y="771550"/>
            <a:ext cx="8597865" cy="615746"/>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10.</a:t>
            </a:r>
            <a:r>
              <a:rPr lang="zh-CN" altLang="zh-CN" sz="2600" kern="100" dirty="0">
                <a:latin typeface="Times New Roman"/>
                <a:ea typeface="华文细黑"/>
                <a:cs typeface="Times New Roman"/>
              </a:rPr>
              <a:t>已知点</a:t>
            </a:r>
            <a:r>
              <a:rPr lang="en-US" altLang="zh-CN" sz="2600" i="1" kern="100" dirty="0">
                <a:latin typeface="Times New Roman"/>
                <a:ea typeface="华文细黑"/>
              </a:rPr>
              <a:t>O</a:t>
            </a:r>
            <a:r>
              <a:rPr lang="zh-CN" altLang="zh-CN" sz="2600" kern="100" dirty="0">
                <a:latin typeface="Times New Roman"/>
                <a:ea typeface="华文细黑"/>
                <a:cs typeface="Times New Roman"/>
              </a:rPr>
              <a:t>是锐角</a:t>
            </a:r>
            <a:r>
              <a:rPr lang="en-US" altLang="zh-CN" sz="2600" kern="100" dirty="0">
                <a:latin typeface="宋体"/>
                <a:ea typeface="华文细黑"/>
                <a:cs typeface="Times New Roman"/>
              </a:rPr>
              <a:t>△</a:t>
            </a:r>
            <a:r>
              <a:rPr lang="en-US" altLang="zh-CN" sz="2600" i="1" kern="100" dirty="0">
                <a:latin typeface="Times New Roman"/>
                <a:ea typeface="华文细黑"/>
              </a:rPr>
              <a:t>ABC</a:t>
            </a:r>
            <a:r>
              <a:rPr lang="zh-CN" altLang="zh-CN" sz="2600" kern="100" dirty="0">
                <a:latin typeface="Times New Roman"/>
                <a:ea typeface="华文细黑"/>
                <a:cs typeface="Times New Roman"/>
              </a:rPr>
              <a:t>的外心，</a:t>
            </a:r>
            <a:r>
              <a:rPr lang="en-US" altLang="zh-CN" sz="2600" i="1" kern="100" dirty="0">
                <a:latin typeface="Times New Roman"/>
                <a:ea typeface="华文细黑"/>
              </a:rPr>
              <a:t>AB</a:t>
            </a:r>
            <a:r>
              <a:rPr lang="zh-CN" altLang="zh-CN" sz="2600" kern="100" dirty="0">
                <a:latin typeface="Times New Roman"/>
                <a:ea typeface="华文细黑"/>
                <a:cs typeface="Times New Roman"/>
              </a:rPr>
              <a:t>＝</a:t>
            </a:r>
            <a:r>
              <a:rPr lang="en-US" altLang="zh-CN" sz="2600" kern="100" dirty="0">
                <a:latin typeface="Times New Roman"/>
                <a:ea typeface="华文细黑"/>
              </a:rPr>
              <a:t>8</a:t>
            </a:r>
            <a:r>
              <a:rPr lang="zh-CN" altLang="zh-CN" sz="2600" kern="100" dirty="0">
                <a:latin typeface="Times New Roman"/>
                <a:ea typeface="华文细黑"/>
                <a:cs typeface="Times New Roman"/>
              </a:rPr>
              <a:t>，</a:t>
            </a:r>
            <a:r>
              <a:rPr lang="en-US" altLang="zh-CN" sz="2600" i="1" kern="100" dirty="0">
                <a:latin typeface="Times New Roman"/>
                <a:ea typeface="华文细黑"/>
              </a:rPr>
              <a:t>AC</a:t>
            </a:r>
            <a:r>
              <a:rPr lang="zh-CN" altLang="zh-CN" sz="2600" kern="100" dirty="0">
                <a:latin typeface="Times New Roman"/>
                <a:ea typeface="华文细黑"/>
                <a:cs typeface="Times New Roman"/>
              </a:rPr>
              <a:t>＝</a:t>
            </a:r>
            <a:r>
              <a:rPr lang="en-US" altLang="zh-CN" sz="2600" kern="100" dirty="0">
                <a:latin typeface="Times New Roman"/>
                <a:ea typeface="华文细黑"/>
              </a:rPr>
              <a:t>12</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232090511"/>
              </p:ext>
            </p:extLst>
          </p:nvPr>
        </p:nvGraphicFramePr>
        <p:xfrm>
          <a:off x="323528" y="1347614"/>
          <a:ext cx="8001000" cy="1082675"/>
        </p:xfrm>
        <a:graphic>
          <a:graphicData uri="http://schemas.openxmlformats.org/presentationml/2006/ole">
            <p:oleObj spid="_x0000_s45144" name="文档" r:id="rId15" imgW="7999726" imgH="1087028" progId="Word.Document.12">
              <p:embed/>
            </p:oleObj>
          </a:graphicData>
        </a:graphic>
      </p:graphicFrame>
      <p:sp>
        <p:nvSpPr>
          <p:cNvPr id="4" name="矩形 3"/>
          <p:cNvSpPr/>
          <p:nvPr/>
        </p:nvSpPr>
        <p:spPr>
          <a:xfrm>
            <a:off x="228847" y="1980446"/>
            <a:ext cx="8821322" cy="1828449"/>
          </a:xfrm>
          <a:prstGeom prst="rect">
            <a:avLst/>
          </a:prstGeom>
        </p:spPr>
        <p:txBody>
          <a:bodyPr>
            <a:spAutoFit/>
          </a:bodyPr>
          <a:lstStyle/>
          <a:p>
            <a:pPr>
              <a:lnSpc>
                <a:spcPct val="150000"/>
              </a:lnSpc>
            </a:pPr>
            <a:r>
              <a:rPr lang="zh-CN" altLang="zh-CN" sz="2600" b="1" kern="100" dirty="0">
                <a:solidFill>
                  <a:srgbClr val="0066FF"/>
                </a:solidFill>
                <a:latin typeface="Times New Roman"/>
                <a:ea typeface="微软雅黑"/>
                <a:cs typeface="Times New Roman"/>
              </a:rPr>
              <a:t>解析　</a:t>
            </a:r>
            <a:r>
              <a:rPr lang="zh-CN" altLang="zh-CN" sz="2600" kern="100" dirty="0">
                <a:latin typeface="Times New Roman"/>
                <a:ea typeface="华文细黑"/>
                <a:cs typeface="Times New Roman"/>
              </a:rPr>
              <a:t>如图，设点</a:t>
            </a:r>
            <a:r>
              <a:rPr lang="en-US" altLang="zh-CN" sz="2600" i="1" kern="100" dirty="0">
                <a:latin typeface="Times New Roman"/>
                <a:ea typeface="华文细黑"/>
              </a:rPr>
              <a:t>O</a:t>
            </a:r>
            <a:r>
              <a:rPr lang="zh-CN" altLang="zh-CN" sz="2600" kern="100" dirty="0">
                <a:latin typeface="Times New Roman"/>
                <a:ea typeface="华文细黑"/>
                <a:cs typeface="Times New Roman"/>
              </a:rPr>
              <a:t>在</a:t>
            </a:r>
            <a:r>
              <a:rPr lang="en-US" altLang="zh-CN" sz="2600" i="1" kern="100" dirty="0">
                <a:latin typeface="Times New Roman"/>
                <a:ea typeface="华文细黑"/>
              </a:rPr>
              <a:t>AB</a:t>
            </a:r>
            <a:r>
              <a:rPr lang="zh-CN" altLang="zh-CN" sz="2600" kern="100" dirty="0">
                <a:latin typeface="Times New Roman"/>
                <a:ea typeface="华文细黑"/>
                <a:cs typeface="Times New Roman"/>
              </a:rPr>
              <a:t>，</a:t>
            </a:r>
            <a:r>
              <a:rPr lang="en-US" altLang="zh-CN" sz="2600" i="1" kern="100" dirty="0">
                <a:latin typeface="Times New Roman"/>
                <a:ea typeface="华文细黑"/>
              </a:rPr>
              <a:t>AC</a:t>
            </a:r>
            <a:r>
              <a:rPr lang="zh-CN" altLang="zh-CN" sz="2600" kern="100" dirty="0">
                <a:latin typeface="Times New Roman"/>
                <a:ea typeface="华文细黑"/>
                <a:cs typeface="Times New Roman"/>
              </a:rPr>
              <a:t>上的射影是点</a:t>
            </a:r>
            <a:r>
              <a:rPr lang="en-US" altLang="zh-CN" sz="2600" i="1" kern="100" dirty="0">
                <a:latin typeface="Times New Roman"/>
                <a:ea typeface="华文细黑"/>
              </a:rPr>
              <a:t>D</a:t>
            </a:r>
            <a:r>
              <a:rPr lang="zh-CN" altLang="zh-CN" sz="2600" kern="100" dirty="0">
                <a:latin typeface="Times New Roman"/>
                <a:ea typeface="华文细黑"/>
                <a:cs typeface="Times New Roman"/>
              </a:rPr>
              <a:t>，</a:t>
            </a:r>
            <a:r>
              <a:rPr lang="en-US" altLang="zh-CN" sz="2600" i="1" kern="100" dirty="0">
                <a:latin typeface="Times New Roman"/>
                <a:ea typeface="华文细黑"/>
              </a:rPr>
              <a:t>E</a:t>
            </a:r>
            <a:r>
              <a:rPr lang="zh-CN" altLang="zh-CN" sz="2600" kern="100" dirty="0">
                <a:latin typeface="Times New Roman"/>
                <a:ea typeface="华文细黑"/>
                <a:cs typeface="Times New Roman"/>
              </a:rPr>
              <a:t>，它们分别为</a:t>
            </a:r>
            <a:r>
              <a:rPr lang="en-US" altLang="zh-CN" sz="2600" i="1" kern="100" dirty="0">
                <a:latin typeface="Times New Roman"/>
                <a:ea typeface="华文细黑"/>
              </a:rPr>
              <a:t>AB</a:t>
            </a:r>
            <a:r>
              <a:rPr lang="zh-CN" altLang="zh-CN" sz="2600" kern="100" dirty="0">
                <a:latin typeface="Times New Roman"/>
                <a:ea typeface="华文细黑"/>
                <a:cs typeface="Times New Roman"/>
              </a:rPr>
              <a:t>，</a:t>
            </a:r>
            <a:r>
              <a:rPr lang="en-US" altLang="zh-CN" sz="2600" i="1" kern="100" dirty="0">
                <a:latin typeface="Times New Roman"/>
                <a:ea typeface="华文细黑"/>
              </a:rPr>
              <a:t>AC</a:t>
            </a:r>
            <a:r>
              <a:rPr lang="zh-CN" altLang="zh-CN" sz="2600" kern="100" dirty="0">
                <a:latin typeface="Times New Roman"/>
                <a:ea typeface="华文细黑"/>
                <a:cs typeface="Times New Roman"/>
              </a:rPr>
              <a:t>的中点，连接</a:t>
            </a:r>
            <a:r>
              <a:rPr lang="en-US" altLang="zh-CN" sz="2600" i="1" kern="100" dirty="0">
                <a:latin typeface="Times New Roman"/>
                <a:ea typeface="华文细黑"/>
              </a:rPr>
              <a:t>OD</a:t>
            </a:r>
            <a:r>
              <a:rPr lang="zh-CN" altLang="zh-CN" sz="2600" kern="100" dirty="0">
                <a:latin typeface="Times New Roman"/>
                <a:ea typeface="华文细黑"/>
                <a:cs typeface="Times New Roman"/>
              </a:rPr>
              <a:t>，</a:t>
            </a:r>
            <a:r>
              <a:rPr lang="en-US" altLang="zh-CN" sz="2600" i="1" kern="100" dirty="0">
                <a:latin typeface="Times New Roman"/>
                <a:ea typeface="华文细黑"/>
              </a:rPr>
              <a:t>OE</a:t>
            </a:r>
            <a:r>
              <a:rPr lang="en-US" altLang="zh-CN" sz="2600" kern="100" dirty="0" smtClean="0">
                <a:latin typeface="Times New Roman"/>
                <a:ea typeface="华文细黑"/>
              </a:rPr>
              <a:t>.</a:t>
            </a:r>
          </a:p>
          <a:p>
            <a:pPr>
              <a:lnSpc>
                <a:spcPct val="150000"/>
              </a:lnSpc>
            </a:pPr>
            <a:r>
              <a:rPr lang="zh-CN" altLang="zh-CN" sz="2600" kern="100" dirty="0" smtClean="0">
                <a:latin typeface="Times New Roman"/>
                <a:ea typeface="华文细黑"/>
                <a:cs typeface="Times New Roman"/>
              </a:rPr>
              <a:t>由</a:t>
            </a:r>
            <a:r>
              <a:rPr lang="zh-CN" altLang="zh-CN" sz="2600" kern="100" dirty="0">
                <a:latin typeface="Times New Roman"/>
                <a:ea typeface="华文细黑"/>
                <a:cs typeface="Times New Roman"/>
              </a:rPr>
              <a:t>数量积的几何意义</a:t>
            </a:r>
            <a:r>
              <a:rPr lang="zh-CN" altLang="zh-CN" sz="2600" kern="100" dirty="0" smtClean="0">
                <a:latin typeface="Times New Roman"/>
                <a:ea typeface="华文细黑"/>
                <a:cs typeface="Times New Roman"/>
              </a:rPr>
              <a:t>，</a:t>
            </a:r>
            <a:endParaRPr lang="zh-CN" altLang="en-US" sz="2600" dirty="0"/>
          </a:p>
        </p:txBody>
      </p:sp>
      <p:pic>
        <p:nvPicPr>
          <p:cNvPr id="45069" name="Picture 13" descr="F4"/>
          <p:cNvPicPr>
            <a:picLocks noChangeAspect="1" noChangeArrowheads="1"/>
          </p:cNvPicPr>
          <p:nvPr/>
        </p:nvPicPr>
        <p:blipFill>
          <a:blip r:embed="rId16" cstate="print">
            <a:extLst>
              <a:ext uri="{28A0092B-C50C-407E-A947-70E740481C1C}">
                <a14:useLocalDpi xmlns:a14="http://schemas.microsoft.com/office/drawing/2010/main" xmlns="" val="0"/>
              </a:ext>
            </a:extLst>
          </a:blip>
          <a:srcRect/>
          <a:stretch>
            <a:fillRect/>
          </a:stretch>
        </p:blipFill>
        <p:spPr bwMode="auto">
          <a:xfrm>
            <a:off x="6515807" y="2682867"/>
            <a:ext cx="2167679" cy="19771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aphicFrame>
        <p:nvGraphicFramePr>
          <p:cNvPr id="5" name="对象 4"/>
          <p:cNvGraphicFramePr>
            <a:graphicFrameLocks noChangeAspect="1"/>
          </p:cNvGraphicFramePr>
          <p:nvPr>
            <p:extLst>
              <p:ext uri="{D42A27DB-BD31-4B8C-83A1-F6EECF244321}">
                <p14:modId xmlns:p14="http://schemas.microsoft.com/office/powerpoint/2010/main" xmlns="" val="1270971570"/>
              </p:ext>
            </p:extLst>
          </p:nvPr>
        </p:nvGraphicFramePr>
        <p:xfrm>
          <a:off x="323528" y="3723878"/>
          <a:ext cx="8001000" cy="1082675"/>
        </p:xfrm>
        <a:graphic>
          <a:graphicData uri="http://schemas.openxmlformats.org/presentationml/2006/ole">
            <p:oleObj spid="_x0000_s45145" name="文档" r:id="rId17" imgW="7999726" imgH="1090272"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949267105"/>
              </p:ext>
            </p:extLst>
          </p:nvPr>
        </p:nvGraphicFramePr>
        <p:xfrm>
          <a:off x="368052" y="4402430"/>
          <a:ext cx="3771900" cy="922337"/>
        </p:xfrm>
        <a:graphic>
          <a:graphicData uri="http://schemas.openxmlformats.org/presentationml/2006/ole">
            <p:oleObj spid="_x0000_s45146" name="文档" r:id="rId18" imgW="3772220" imgH="923430" progId="Word.Document.12">
              <p:embed/>
            </p:oleObj>
          </a:graphicData>
        </a:graphic>
      </p:graphicFrame>
    </p:spTree>
    <p:extLst>
      <p:ext uri="{BB962C8B-B14F-4D97-AF65-F5344CB8AC3E}">
        <p14:creationId xmlns:p14="http://schemas.microsoft.com/office/powerpoint/2010/main" xmlns="" val="2247989211"/>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5069"/>
                                        </p:tgtEl>
                                        <p:attrNameLst>
                                          <p:attrName>style.visibility</p:attrName>
                                        </p:attrNameLst>
                                      </p:cBhvr>
                                      <p:to>
                                        <p:strVal val="visible"/>
                                      </p:to>
                                    </p:set>
                                    <p:animEffect transition="in" filter="blinds(horizontal)">
                                      <p:cBhvr>
                                        <p:cTn id="7" dur="500"/>
                                        <p:tgtEl>
                                          <p:spTgt spid="4506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blinds(horizontal)">
                                      <p:cBhvr>
                                        <p:cTn id="2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22" name="直接连接符 21"/>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7" name="任意多边形 36">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5" name="任意多边形 44">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6" name="任意多边形 45">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10</a:t>
            </a:r>
            <a:endParaRPr lang="zh-CN" altLang="en-US" sz="2200" dirty="0">
              <a:solidFill>
                <a:srgbClr val="0000FF"/>
              </a:solidFill>
              <a:latin typeface="Broadway" pitchFamily="82" charset="0"/>
              <a:cs typeface="Times New Roman" pitchFamily="18" charset="0"/>
            </a:endParaRPr>
          </a:p>
        </p:txBody>
      </p:sp>
      <p:sp>
        <p:nvSpPr>
          <p:cNvPr id="47" name="任意多边形 46">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11</a:t>
            </a:r>
            <a:endParaRPr lang="zh-CN" altLang="en-US" sz="2200" dirty="0">
              <a:solidFill>
                <a:schemeClr val="tx1"/>
              </a:solidFill>
              <a:latin typeface="Broadway" pitchFamily="82" charset="0"/>
              <a:cs typeface="Times New Roman" pitchFamily="18" charset="0"/>
            </a:endParaRPr>
          </a:p>
        </p:txBody>
      </p:sp>
      <p:sp>
        <p:nvSpPr>
          <p:cNvPr id="48" name="任意多边形 47">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4167870247"/>
              </p:ext>
            </p:extLst>
          </p:nvPr>
        </p:nvGraphicFramePr>
        <p:xfrm>
          <a:off x="500960" y="2137147"/>
          <a:ext cx="8001000" cy="1082675"/>
        </p:xfrm>
        <a:graphic>
          <a:graphicData uri="http://schemas.openxmlformats.org/presentationml/2006/ole">
            <p:oleObj spid="_x0000_s46138" name="文档" r:id="rId15" imgW="7999726" imgH="1088830" progId="Word.Document.12">
              <p:embed/>
            </p:oleObj>
          </a:graphicData>
        </a:graphic>
      </p:graphicFrame>
      <p:sp>
        <p:nvSpPr>
          <p:cNvPr id="4" name="矩形 3"/>
          <p:cNvSpPr/>
          <p:nvPr/>
        </p:nvSpPr>
        <p:spPr>
          <a:xfrm>
            <a:off x="395536" y="2924170"/>
            <a:ext cx="6192721" cy="1292662"/>
          </a:xfrm>
          <a:prstGeom prst="rect">
            <a:avLst/>
          </a:prstGeom>
        </p:spPr>
        <p:txBody>
          <a:bodyPr wrap="none">
            <a:spAutoFit/>
          </a:bodyPr>
          <a:lstStyle/>
          <a:p>
            <a:pPr algn="just">
              <a:lnSpc>
                <a:spcPct val="150000"/>
              </a:lnSpc>
              <a:spcAft>
                <a:spcPts val="0"/>
              </a:spcAft>
              <a:tabLst>
                <a:tab pos="1890395" algn="l"/>
              </a:tabLst>
            </a:pPr>
            <a:r>
              <a:rPr lang="zh-CN" altLang="zh-CN" sz="2600" kern="100" dirty="0" smtClean="0">
                <a:latin typeface="Times New Roman"/>
                <a:ea typeface="华文细黑"/>
                <a:cs typeface="Times New Roman"/>
              </a:rPr>
              <a:t>即</a:t>
            </a:r>
            <a:r>
              <a:rPr lang="en-US" altLang="zh-CN" sz="2600" kern="100" dirty="0" smtClean="0">
                <a:latin typeface="Times New Roman"/>
                <a:ea typeface="华文细黑"/>
                <a:cs typeface="Courier New"/>
              </a:rPr>
              <a:t>2</a:t>
            </a:r>
            <a:r>
              <a:rPr lang="en-US" altLang="zh-CN" sz="2600" i="1" kern="100" dirty="0" smtClean="0">
                <a:latin typeface="Times New Roman"/>
                <a:ea typeface="华文细黑"/>
                <a:cs typeface="Courier New"/>
              </a:rPr>
              <a:t>x</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Courier New"/>
              </a:rPr>
              <a:t>6</a:t>
            </a:r>
            <a:r>
              <a:rPr lang="en-US" altLang="zh-CN" sz="2600" i="1" kern="100" dirty="0" smtClean="0">
                <a:latin typeface="Times New Roman"/>
                <a:ea typeface="华文细黑"/>
                <a:cs typeface="Courier New"/>
              </a:rPr>
              <a:t>y</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Courier New"/>
              </a:rPr>
              <a:t>3</a:t>
            </a:r>
            <a:r>
              <a:rPr lang="zh-CN" altLang="zh-CN" sz="2600" kern="100" dirty="0" smtClean="0">
                <a:latin typeface="Times New Roman"/>
                <a:ea typeface="华文细黑"/>
                <a:cs typeface="Times New Roman"/>
              </a:rPr>
              <a:t>，将两式相加可得</a:t>
            </a:r>
            <a:r>
              <a:rPr lang="en-US" altLang="zh-CN" sz="2600" kern="100" dirty="0" smtClean="0">
                <a:latin typeface="Times New Roman"/>
                <a:ea typeface="华文细黑"/>
                <a:cs typeface="Courier New"/>
              </a:rPr>
              <a:t>6</a:t>
            </a:r>
            <a:r>
              <a:rPr lang="en-US" altLang="zh-CN" sz="2600" i="1" kern="100" dirty="0" smtClean="0">
                <a:latin typeface="Times New Roman"/>
                <a:ea typeface="华文细黑"/>
                <a:cs typeface="Courier New"/>
              </a:rPr>
              <a:t>x</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Courier New"/>
              </a:rPr>
              <a:t>9</a:t>
            </a:r>
            <a:r>
              <a:rPr lang="en-US" altLang="zh-CN" sz="2600" i="1" kern="100" dirty="0" smtClean="0">
                <a:latin typeface="Times New Roman"/>
                <a:ea typeface="华文细黑"/>
                <a:cs typeface="Courier New"/>
              </a:rPr>
              <a:t>y</a:t>
            </a:r>
            <a:r>
              <a:rPr lang="zh-CN" altLang="zh-CN" sz="2600" kern="100" dirty="0" smtClean="0">
                <a:latin typeface="Times New Roman"/>
                <a:ea typeface="华文细黑"/>
                <a:cs typeface="Times New Roman"/>
              </a:rPr>
              <a:t>＝</a:t>
            </a:r>
            <a:r>
              <a:rPr lang="en-US" altLang="zh-CN" sz="2600" kern="100" dirty="0" smtClean="0">
                <a:latin typeface="Times New Roman"/>
                <a:ea typeface="华文细黑"/>
                <a:cs typeface="Courier New"/>
              </a:rPr>
              <a:t>5.</a:t>
            </a:r>
            <a:endParaRPr lang="en-US" altLang="zh-CN" sz="2600" kern="100" dirty="0" smtClean="0">
              <a:latin typeface="宋体"/>
              <a:cs typeface="Courier New"/>
            </a:endParaRPr>
          </a:p>
          <a:p>
            <a:pPr algn="just">
              <a:lnSpc>
                <a:spcPct val="150000"/>
              </a:lnSpc>
              <a:spcAft>
                <a:spcPts val="0"/>
              </a:spcAft>
              <a:tabLst>
                <a:tab pos="1890395" algn="l"/>
              </a:tabLst>
            </a:pPr>
            <a:r>
              <a:rPr lang="zh-CN" altLang="zh-CN" sz="2600" b="1" kern="100" dirty="0" smtClean="0">
                <a:solidFill>
                  <a:srgbClr val="0066FF"/>
                </a:solidFill>
                <a:latin typeface="Times New Roman"/>
                <a:ea typeface="微软雅黑"/>
                <a:cs typeface="Times New Roman"/>
              </a:rPr>
              <a:t>答案　</a:t>
            </a:r>
            <a:r>
              <a:rPr lang="en-US" altLang="zh-CN" sz="2600" kern="100" spc="-50" dirty="0" smtClean="0">
                <a:solidFill>
                  <a:schemeClr val="accent6">
                    <a:lumMod val="75000"/>
                  </a:schemeClr>
                </a:solidFill>
                <a:latin typeface="Times New Roman"/>
                <a:ea typeface="华文细黑"/>
                <a:cs typeface="Courier New"/>
              </a:rPr>
              <a:t>5</a:t>
            </a:r>
            <a:endParaRPr lang="zh-CN" altLang="zh-CN" sz="2600" kern="100" spc="-50" dirty="0">
              <a:solidFill>
                <a:schemeClr val="accent6">
                  <a:lumMod val="75000"/>
                </a:schemeClr>
              </a:solidFill>
              <a:latin typeface="Times New Roman"/>
              <a:ea typeface="华文细黑"/>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xmlns="" val="189289002"/>
              </p:ext>
            </p:extLst>
          </p:nvPr>
        </p:nvGraphicFramePr>
        <p:xfrm>
          <a:off x="485720" y="1347614"/>
          <a:ext cx="8001000" cy="1082675"/>
        </p:xfrm>
        <a:graphic>
          <a:graphicData uri="http://schemas.openxmlformats.org/presentationml/2006/ole">
            <p:oleObj spid="_x0000_s46139" name="文档" r:id="rId16" imgW="7999726" imgH="1090272" progId="Word.Document.12">
              <p:embed/>
            </p:oleObj>
          </a:graphicData>
        </a:graphic>
      </p:graphicFrame>
    </p:spTree>
    <p:extLst>
      <p:ext uri="{BB962C8B-B14F-4D97-AF65-F5344CB8AC3E}">
        <p14:creationId xmlns:p14="http://schemas.microsoft.com/office/powerpoint/2010/main" xmlns="" val="722467104"/>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linds(horizontal)">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blinds(horizontal)">
                                      <p:cBhvr>
                                        <p:cTn id="17"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3" name="任意多边形 3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11</a:t>
            </a:r>
            <a:endParaRPr lang="zh-CN" altLang="en-US" sz="2200" dirty="0">
              <a:solidFill>
                <a:srgbClr val="0000FF"/>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865956352"/>
              </p:ext>
            </p:extLst>
          </p:nvPr>
        </p:nvGraphicFramePr>
        <p:xfrm>
          <a:off x="441325" y="747405"/>
          <a:ext cx="8001000" cy="1089025"/>
        </p:xfrm>
        <a:graphic>
          <a:graphicData uri="http://schemas.openxmlformats.org/presentationml/2006/ole">
            <p:oleObj spid="_x0000_s47204" name="文档" r:id="rId15" imgW="7999726" imgH="1091714" progId="Word.Document.12">
              <p:embed/>
            </p:oleObj>
          </a:graphicData>
        </a:graphic>
      </p:graphicFrame>
      <p:sp>
        <p:nvSpPr>
          <p:cNvPr id="4" name="矩形 3"/>
          <p:cNvSpPr/>
          <p:nvPr/>
        </p:nvSpPr>
        <p:spPr>
          <a:xfrm>
            <a:off x="346388" y="1386727"/>
            <a:ext cx="5396029" cy="616579"/>
          </a:xfrm>
          <a:prstGeom prst="rect">
            <a:avLst/>
          </a:prstGeom>
        </p:spPr>
        <p:txBody>
          <a:bodyPr wrap="none">
            <a:spAutoFit/>
          </a:bodyPr>
          <a:lstStyle/>
          <a:p>
            <a:pPr algn="just">
              <a:lnSpc>
                <a:spcPct val="150000"/>
              </a:lnSpc>
              <a:spcAft>
                <a:spcPts val="0"/>
              </a:spcAft>
              <a:tabLst>
                <a:tab pos="1890395" algn="l"/>
              </a:tabLst>
            </a:pP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当</a:t>
            </a:r>
            <a:r>
              <a:rPr lang="en-US" altLang="zh-CN" sz="2600" b="1" i="1" kern="100" dirty="0" err="1">
                <a:solidFill>
                  <a:srgbClr val="0000FF"/>
                </a:solidFill>
                <a:latin typeface="Times New Roman"/>
                <a:ea typeface="华文细黑"/>
                <a:cs typeface="Courier New"/>
              </a:rPr>
              <a:t>a</a:t>
            </a:r>
            <a:r>
              <a:rPr lang="en-US" altLang="zh-CN" sz="2600" kern="100" dirty="0" err="1">
                <a:latin typeface="宋体"/>
                <a:ea typeface="华文细黑"/>
                <a:cs typeface="Times New Roman"/>
              </a:rPr>
              <a:t>∥</a:t>
            </a:r>
            <a:r>
              <a:rPr lang="en-US" altLang="zh-CN" sz="2600" b="1" i="1" kern="100" dirty="0" err="1">
                <a:solidFill>
                  <a:srgbClr val="0000FF"/>
                </a:solidFill>
                <a:latin typeface="Times New Roman"/>
                <a:ea typeface="华文细黑"/>
                <a:cs typeface="Courier New"/>
              </a:rPr>
              <a:t>b</a:t>
            </a:r>
            <a:r>
              <a:rPr lang="zh-CN" altLang="zh-CN" sz="2600" kern="100" dirty="0">
                <a:latin typeface="Times New Roman"/>
                <a:ea typeface="华文细黑"/>
                <a:cs typeface="Times New Roman"/>
              </a:rPr>
              <a:t>时，求</a:t>
            </a:r>
            <a:r>
              <a:rPr lang="en-US" altLang="zh-CN" sz="2600" kern="100" dirty="0">
                <a:latin typeface="Times New Roman"/>
                <a:ea typeface="华文细黑"/>
                <a:cs typeface="Courier New"/>
              </a:rPr>
              <a:t>cos</a:t>
            </a:r>
            <a:r>
              <a:rPr lang="en-US" altLang="zh-CN" sz="2600" kern="100" baseline="30000" dirty="0">
                <a:latin typeface="Times New Roman"/>
                <a:ea typeface="华文细黑"/>
                <a:cs typeface="Courier New"/>
              </a:rPr>
              <a:t>2</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sin 2</a:t>
            </a:r>
            <a:r>
              <a:rPr lang="en-US" altLang="zh-CN" sz="2600" i="1" kern="100" dirty="0">
                <a:latin typeface="Times New Roman"/>
                <a:ea typeface="华文细黑"/>
                <a:cs typeface="Courier New"/>
              </a:rPr>
              <a:t>x</a:t>
            </a:r>
            <a:r>
              <a:rPr lang="zh-CN" altLang="zh-CN" sz="2600" kern="100" dirty="0">
                <a:latin typeface="Times New Roman"/>
                <a:ea typeface="华文细黑"/>
                <a:cs typeface="Times New Roman"/>
              </a:rPr>
              <a:t>的值；</a:t>
            </a:r>
            <a:endParaRPr lang="zh-CN" altLang="zh-CN" sz="2600" kern="100" dirty="0">
              <a:effectLst/>
              <a:latin typeface="宋体"/>
              <a:cs typeface="Courier New"/>
            </a:endParaRPr>
          </a:p>
        </p:txBody>
      </p:sp>
      <p:graphicFrame>
        <p:nvGraphicFramePr>
          <p:cNvPr id="20" name="对象 19"/>
          <p:cNvGraphicFramePr>
            <a:graphicFrameLocks noChangeAspect="1"/>
          </p:cNvGraphicFramePr>
          <p:nvPr>
            <p:extLst>
              <p:ext uri="{D42A27DB-BD31-4B8C-83A1-F6EECF244321}">
                <p14:modId xmlns:p14="http://schemas.microsoft.com/office/powerpoint/2010/main" xmlns="" val="3925888624"/>
              </p:ext>
            </p:extLst>
          </p:nvPr>
        </p:nvGraphicFramePr>
        <p:xfrm>
          <a:off x="444684" y="1995686"/>
          <a:ext cx="8001000" cy="1089025"/>
        </p:xfrm>
        <a:graphic>
          <a:graphicData uri="http://schemas.openxmlformats.org/presentationml/2006/ole">
            <p:oleObj spid="_x0000_s47205" name="文档" r:id="rId16" imgW="7999726" imgH="1093516" progId="Word.Document.12">
              <p:embed/>
            </p:oleObj>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xmlns="" val="3336576887"/>
              </p:ext>
            </p:extLst>
          </p:nvPr>
        </p:nvGraphicFramePr>
        <p:xfrm>
          <a:off x="448043" y="2656949"/>
          <a:ext cx="8001000" cy="1089025"/>
        </p:xfrm>
        <a:graphic>
          <a:graphicData uri="http://schemas.openxmlformats.org/presentationml/2006/ole">
            <p:oleObj spid="_x0000_s47206" name="文档" r:id="rId17" imgW="7999726" imgH="1094957"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3314468804"/>
              </p:ext>
            </p:extLst>
          </p:nvPr>
        </p:nvGraphicFramePr>
        <p:xfrm>
          <a:off x="449263" y="3240633"/>
          <a:ext cx="8001000" cy="1295400"/>
        </p:xfrm>
        <a:graphic>
          <a:graphicData uri="http://schemas.openxmlformats.org/presentationml/2006/ole">
            <p:oleObj spid="_x0000_s47207" name="文档" r:id="rId18" imgW="7999726" imgH="1296793" progId="Word.Document.12">
              <p:embed/>
            </p:oleObj>
          </a:graphicData>
        </a:graphic>
      </p:graphicFrame>
      <p:graphicFrame>
        <p:nvGraphicFramePr>
          <p:cNvPr id="23" name="对象 22"/>
          <p:cNvGraphicFramePr>
            <a:graphicFrameLocks noChangeAspect="1"/>
          </p:cNvGraphicFramePr>
          <p:nvPr>
            <p:extLst>
              <p:ext uri="{D42A27DB-BD31-4B8C-83A1-F6EECF244321}">
                <p14:modId xmlns:p14="http://schemas.microsoft.com/office/powerpoint/2010/main" xmlns="" val="1438280703"/>
              </p:ext>
            </p:extLst>
          </p:nvPr>
        </p:nvGraphicFramePr>
        <p:xfrm>
          <a:off x="395044" y="4070821"/>
          <a:ext cx="8001000" cy="1165225"/>
        </p:xfrm>
        <a:graphic>
          <a:graphicData uri="http://schemas.openxmlformats.org/presentationml/2006/ole">
            <p:oleObj spid="_x0000_s47208" name="文档" r:id="rId19" imgW="7999726" imgH="1172808" progId="Word.Document.12">
              <p:embed/>
            </p:oleObj>
          </a:graphicData>
        </a:graphic>
      </p:graphicFrame>
    </p:spTree>
    <p:extLst>
      <p:ext uri="{BB962C8B-B14F-4D97-AF65-F5344CB8AC3E}">
        <p14:creationId xmlns:p14="http://schemas.microsoft.com/office/powerpoint/2010/main" xmlns="" val="2630022966"/>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blinds(horizontal)">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blinds(horizontal)">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blinds(horizontal)">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7" name="任意多边形 16">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2" name="任意多边形 31">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3" name="任意多边形 32">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11</a:t>
            </a:r>
            <a:endParaRPr lang="zh-CN" altLang="en-US" sz="2200" dirty="0">
              <a:solidFill>
                <a:srgbClr val="0000FF"/>
              </a:solidFill>
              <a:latin typeface="Broadway" pitchFamily="82" charset="0"/>
              <a:cs typeface="Times New Roman" pitchFamily="18" charset="0"/>
            </a:endParaRPr>
          </a:p>
        </p:txBody>
      </p:sp>
      <p:sp>
        <p:nvSpPr>
          <p:cNvPr id="42" name="任意多边形 41">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84588956"/>
              </p:ext>
            </p:extLst>
          </p:nvPr>
        </p:nvGraphicFramePr>
        <p:xfrm>
          <a:off x="4045084" y="1254065"/>
          <a:ext cx="4479925" cy="1090613"/>
        </p:xfrm>
        <a:graphic>
          <a:graphicData uri="http://schemas.openxmlformats.org/presentationml/2006/ole">
            <p:oleObj spid="_x0000_s48230" name="文档" r:id="rId15" imgW="4480883" imgH="1091097" progId="Word.Document.12">
              <p:embed/>
            </p:oleObj>
          </a:graphicData>
        </a:graphic>
      </p:graphicFrame>
      <p:sp>
        <p:nvSpPr>
          <p:cNvPr id="4" name="矩形 3"/>
          <p:cNvSpPr/>
          <p:nvPr/>
        </p:nvSpPr>
        <p:spPr>
          <a:xfrm>
            <a:off x="395536" y="767401"/>
            <a:ext cx="8262379" cy="1228285"/>
          </a:xfrm>
          <a:prstGeom prst="rect">
            <a:avLst/>
          </a:prstGeom>
        </p:spPr>
        <p:txBody>
          <a:bodyPr>
            <a:spAutoFit/>
          </a:bodyPr>
          <a:lstStyle/>
          <a:p>
            <a:pPr>
              <a:lnSpc>
                <a:spcPct val="150000"/>
              </a:lnSpc>
            </a:pPr>
            <a:r>
              <a:rPr lang="en-US" altLang="zh-CN" sz="2600" kern="100" dirty="0">
                <a:latin typeface="Times New Roman"/>
                <a:ea typeface="华文细黑"/>
              </a:rPr>
              <a:t>(2)</a:t>
            </a:r>
            <a:r>
              <a:rPr lang="zh-CN" altLang="zh-CN" sz="2600" kern="100" dirty="0">
                <a:latin typeface="Times New Roman"/>
                <a:ea typeface="华文细黑"/>
                <a:cs typeface="Times New Roman"/>
              </a:rPr>
              <a:t>设函数</a:t>
            </a:r>
            <a:r>
              <a:rPr lang="en-US" altLang="zh-CN" sz="2600" i="1" kern="100" dirty="0">
                <a:latin typeface="Times New Roman"/>
                <a:ea typeface="华文细黑"/>
              </a:rPr>
              <a:t>f</a:t>
            </a:r>
            <a:r>
              <a:rPr lang="en-US" altLang="zh-CN" sz="2600" kern="100" dirty="0">
                <a:latin typeface="Times New Roman"/>
                <a:ea typeface="华文细黑"/>
              </a:rPr>
              <a:t>(</a:t>
            </a:r>
            <a:r>
              <a:rPr lang="en-US" altLang="zh-CN" sz="2600" i="1" kern="100" dirty="0">
                <a:latin typeface="Times New Roman"/>
                <a:ea typeface="华文细黑"/>
              </a:rPr>
              <a:t>x</a:t>
            </a:r>
            <a:r>
              <a:rPr lang="en-US" altLang="zh-CN" sz="2600" kern="100" dirty="0">
                <a:latin typeface="Times New Roman"/>
                <a:ea typeface="华文细黑"/>
              </a:rPr>
              <a:t>)</a:t>
            </a:r>
            <a:r>
              <a:rPr lang="zh-CN" altLang="zh-CN" sz="2600" kern="100" dirty="0">
                <a:latin typeface="Times New Roman"/>
                <a:ea typeface="华文细黑"/>
                <a:cs typeface="Times New Roman"/>
              </a:rPr>
              <a:t>＝</a:t>
            </a:r>
            <a:r>
              <a:rPr lang="en-US" altLang="zh-CN" sz="2600" kern="100" dirty="0">
                <a:latin typeface="Times New Roman"/>
                <a:ea typeface="华文细黑"/>
              </a:rPr>
              <a:t>2(</a:t>
            </a:r>
            <a:r>
              <a:rPr lang="en-US" altLang="zh-CN" sz="2600" b="1" i="1" kern="100" dirty="0">
                <a:solidFill>
                  <a:srgbClr val="0000FF"/>
                </a:solidFill>
                <a:latin typeface="Times New Roman"/>
                <a:ea typeface="华文细黑"/>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rPr>
              <a:t>b</a:t>
            </a:r>
            <a:r>
              <a:rPr lang="en-US" altLang="zh-CN" sz="2600" kern="100" dirty="0">
                <a:latin typeface="Times New Roman"/>
                <a:ea typeface="华文细黑"/>
              </a:rPr>
              <a:t>)·</a:t>
            </a:r>
            <a:r>
              <a:rPr lang="en-US" altLang="zh-CN" sz="2600" b="1" i="1" kern="100" dirty="0">
                <a:solidFill>
                  <a:srgbClr val="0000FF"/>
                </a:solidFill>
                <a:latin typeface="Times New Roman"/>
                <a:ea typeface="华文细黑"/>
              </a:rPr>
              <a:t>b</a:t>
            </a:r>
            <a:r>
              <a:rPr lang="zh-CN" altLang="zh-CN" sz="2600" kern="100" dirty="0">
                <a:latin typeface="Times New Roman"/>
                <a:ea typeface="华文细黑"/>
                <a:cs typeface="Times New Roman"/>
              </a:rPr>
              <a:t>，已知在</a:t>
            </a:r>
            <a:r>
              <a:rPr lang="en-US" altLang="zh-CN" sz="2600" kern="100" dirty="0">
                <a:latin typeface="宋体"/>
                <a:ea typeface="华文细黑"/>
                <a:cs typeface="Times New Roman"/>
              </a:rPr>
              <a:t>△</a:t>
            </a:r>
            <a:r>
              <a:rPr lang="en-US" altLang="zh-CN" sz="2600" i="1" kern="100" dirty="0">
                <a:latin typeface="Times New Roman"/>
                <a:ea typeface="华文细黑"/>
              </a:rPr>
              <a:t>ABC</a:t>
            </a:r>
            <a:r>
              <a:rPr lang="zh-CN" altLang="zh-CN" sz="2600" kern="100" dirty="0">
                <a:latin typeface="Times New Roman"/>
                <a:ea typeface="华文细黑"/>
                <a:cs typeface="Times New Roman"/>
              </a:rPr>
              <a:t>中，内角</a:t>
            </a:r>
            <a:r>
              <a:rPr lang="en-US" altLang="zh-CN" sz="2600" i="1" kern="100" dirty="0">
                <a:latin typeface="Times New Roman"/>
                <a:ea typeface="华文细黑"/>
              </a:rPr>
              <a:t>A</a:t>
            </a:r>
            <a:r>
              <a:rPr lang="zh-CN" altLang="zh-CN" sz="2600" kern="100" dirty="0">
                <a:latin typeface="Times New Roman"/>
                <a:ea typeface="华文细黑"/>
                <a:cs typeface="Times New Roman"/>
              </a:rPr>
              <a:t>，</a:t>
            </a:r>
            <a:r>
              <a:rPr lang="en-US" altLang="zh-CN" sz="2600" i="1" kern="100" dirty="0">
                <a:latin typeface="Times New Roman"/>
                <a:ea typeface="华文细黑"/>
              </a:rPr>
              <a:t>B</a:t>
            </a:r>
            <a:r>
              <a:rPr lang="zh-CN" altLang="zh-CN" sz="2600" kern="100" dirty="0">
                <a:latin typeface="Times New Roman"/>
                <a:ea typeface="华文细黑"/>
                <a:cs typeface="Times New Roman"/>
              </a:rPr>
              <a:t>，</a:t>
            </a:r>
            <a:r>
              <a:rPr lang="en-US" altLang="zh-CN" sz="2600" i="1" kern="100" dirty="0">
                <a:latin typeface="Times New Roman"/>
                <a:ea typeface="华文细黑"/>
              </a:rPr>
              <a:t>C</a:t>
            </a:r>
            <a:r>
              <a:rPr lang="zh-CN" altLang="zh-CN" sz="2600" kern="100" dirty="0">
                <a:latin typeface="Times New Roman"/>
                <a:ea typeface="华文细黑"/>
                <a:cs typeface="Times New Roman"/>
              </a:rPr>
              <a:t>的对边分别为</a:t>
            </a:r>
            <a:r>
              <a:rPr lang="en-US" altLang="zh-CN" sz="2600" i="1" kern="100" dirty="0">
                <a:latin typeface="Times New Roman"/>
                <a:ea typeface="华文细黑"/>
              </a:rPr>
              <a:t>a</a:t>
            </a:r>
            <a:r>
              <a:rPr lang="zh-CN" altLang="zh-CN" sz="2600" kern="100" dirty="0">
                <a:latin typeface="Times New Roman"/>
                <a:ea typeface="华文细黑"/>
                <a:cs typeface="Times New Roman"/>
              </a:rPr>
              <a:t>，</a:t>
            </a:r>
            <a:r>
              <a:rPr lang="en-US" altLang="zh-CN" sz="2600" i="1" kern="100" dirty="0">
                <a:latin typeface="Times New Roman"/>
                <a:ea typeface="华文细黑"/>
              </a:rPr>
              <a:t>b</a:t>
            </a:r>
            <a:r>
              <a:rPr lang="zh-CN" altLang="zh-CN" sz="2600" kern="100" dirty="0">
                <a:latin typeface="Times New Roman"/>
                <a:ea typeface="华文细黑"/>
                <a:cs typeface="Times New Roman"/>
              </a:rPr>
              <a:t>，</a:t>
            </a:r>
            <a:r>
              <a:rPr lang="en-US" altLang="zh-CN" sz="2600" i="1" kern="100" dirty="0">
                <a:latin typeface="Times New Roman"/>
                <a:ea typeface="华文细黑"/>
              </a:rPr>
              <a:t>c</a:t>
            </a:r>
            <a:r>
              <a:rPr lang="zh-CN" altLang="zh-CN" sz="2600" kern="100" dirty="0">
                <a:latin typeface="Times New Roman"/>
                <a:ea typeface="华文细黑"/>
                <a:cs typeface="Times New Roman"/>
              </a:rPr>
              <a:t>，</a:t>
            </a:r>
            <a:endParaRPr lang="zh-CN" altLang="en-US" sz="2600" dirty="0"/>
          </a:p>
        </p:txBody>
      </p:sp>
      <p:graphicFrame>
        <p:nvGraphicFramePr>
          <p:cNvPr id="20" name="对象 19"/>
          <p:cNvGraphicFramePr>
            <a:graphicFrameLocks noChangeAspect="1"/>
          </p:cNvGraphicFramePr>
          <p:nvPr>
            <p:extLst>
              <p:ext uri="{D42A27DB-BD31-4B8C-83A1-F6EECF244321}">
                <p14:modId xmlns:p14="http://schemas.microsoft.com/office/powerpoint/2010/main" xmlns="" val="3862942842"/>
              </p:ext>
            </p:extLst>
          </p:nvPr>
        </p:nvGraphicFramePr>
        <p:xfrm>
          <a:off x="464820" y="2066727"/>
          <a:ext cx="7916863" cy="1081087"/>
        </p:xfrm>
        <a:graphic>
          <a:graphicData uri="http://schemas.openxmlformats.org/presentationml/2006/ole">
            <p:oleObj spid="_x0000_s48231" name="文档" r:id="rId16" imgW="7915874" imgH="1090632" progId="Word.Document.12">
              <p:embed/>
            </p:oleObj>
          </a:graphicData>
        </a:graphic>
      </p:graphicFrame>
      <p:sp>
        <p:nvSpPr>
          <p:cNvPr id="6" name="矩形 5"/>
          <p:cNvSpPr/>
          <p:nvPr/>
        </p:nvSpPr>
        <p:spPr>
          <a:xfrm>
            <a:off x="403156" y="2746361"/>
            <a:ext cx="2951449"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解　</a:t>
            </a:r>
            <a:r>
              <a:rPr lang="en-US" altLang="zh-CN" sz="2600" i="1" kern="100" dirty="0">
                <a:latin typeface="Times New Roman"/>
                <a:ea typeface="华文细黑"/>
                <a:cs typeface="Courier New"/>
              </a:rPr>
              <a:t>f</a:t>
            </a:r>
            <a:r>
              <a:rPr lang="en-US" altLang="zh-CN" sz="2600" kern="100" dirty="0">
                <a:latin typeface="Times New Roman"/>
                <a:ea typeface="华文细黑"/>
                <a:cs typeface="Courier New"/>
              </a:rPr>
              <a:t>(</a:t>
            </a:r>
            <a:r>
              <a:rPr lang="en-US" altLang="zh-CN" sz="2600" i="1" kern="100" dirty="0">
                <a:latin typeface="Times New Roman"/>
                <a:ea typeface="华文细黑"/>
                <a:cs typeface="Courier New"/>
              </a:rPr>
              <a:t>x</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2(</a:t>
            </a:r>
            <a:r>
              <a:rPr lang="en-US" altLang="zh-CN" sz="2600" b="1" i="1" kern="100" dirty="0">
                <a:solidFill>
                  <a:srgbClr val="0000FF"/>
                </a:solidFill>
                <a:latin typeface="Times New Roman"/>
                <a:ea typeface="华文细黑"/>
                <a:cs typeface="Courier New"/>
              </a:rPr>
              <a:t>a</a:t>
            </a:r>
            <a:r>
              <a:rPr lang="zh-CN" altLang="zh-CN" sz="2600" kern="100" dirty="0">
                <a:latin typeface="Times New Roman"/>
                <a:ea typeface="华文细黑"/>
                <a:cs typeface="Times New Roman"/>
              </a:rPr>
              <a:t>＋</a:t>
            </a:r>
            <a:r>
              <a:rPr lang="en-US" altLang="zh-CN" sz="2600" b="1" i="1" kern="100" dirty="0">
                <a:solidFill>
                  <a:srgbClr val="0000FF"/>
                </a:solidFill>
                <a:latin typeface="Times New Roman"/>
                <a:ea typeface="华文细黑"/>
                <a:cs typeface="Courier New"/>
              </a:rPr>
              <a:t>b</a:t>
            </a:r>
            <a:r>
              <a:rPr lang="en-US" altLang="zh-CN" sz="2600" kern="100" dirty="0">
                <a:latin typeface="Times New Roman"/>
                <a:ea typeface="华文细黑"/>
                <a:cs typeface="Courier New"/>
              </a:rPr>
              <a:t>)·</a:t>
            </a:r>
            <a:r>
              <a:rPr lang="en-US" altLang="zh-CN" sz="2600" b="1" i="1" kern="100" dirty="0">
                <a:solidFill>
                  <a:srgbClr val="0000FF"/>
                </a:solidFill>
                <a:latin typeface="Times New Roman"/>
                <a:ea typeface="华文细黑"/>
                <a:cs typeface="Courier New"/>
              </a:rPr>
              <a:t>b</a:t>
            </a:r>
            <a:endParaRPr lang="zh-CN" altLang="zh-CN" sz="2600" kern="100" dirty="0">
              <a:effectLst/>
              <a:latin typeface="宋体"/>
              <a:cs typeface="Courier New"/>
            </a:endParaRPr>
          </a:p>
        </p:txBody>
      </p:sp>
      <p:graphicFrame>
        <p:nvGraphicFramePr>
          <p:cNvPr id="26" name="对象 25"/>
          <p:cNvGraphicFramePr>
            <a:graphicFrameLocks noChangeAspect="1"/>
          </p:cNvGraphicFramePr>
          <p:nvPr>
            <p:extLst>
              <p:ext uri="{D42A27DB-BD31-4B8C-83A1-F6EECF244321}">
                <p14:modId xmlns:p14="http://schemas.microsoft.com/office/powerpoint/2010/main" xmlns="" val="543394100"/>
              </p:ext>
            </p:extLst>
          </p:nvPr>
        </p:nvGraphicFramePr>
        <p:xfrm>
          <a:off x="459924" y="3434879"/>
          <a:ext cx="7916863" cy="1081087"/>
        </p:xfrm>
        <a:graphic>
          <a:graphicData uri="http://schemas.openxmlformats.org/presentationml/2006/ole">
            <p:oleObj spid="_x0000_s48232" name="文档" r:id="rId17" imgW="7915874" imgH="1091714" progId="Word.Document.12">
              <p:embed/>
            </p:oleObj>
          </a:graphicData>
        </a:graphic>
      </p:graphicFrame>
      <p:graphicFrame>
        <p:nvGraphicFramePr>
          <p:cNvPr id="27" name="对象 26"/>
          <p:cNvGraphicFramePr>
            <a:graphicFrameLocks noChangeAspect="1"/>
          </p:cNvGraphicFramePr>
          <p:nvPr>
            <p:extLst>
              <p:ext uri="{D42A27DB-BD31-4B8C-83A1-F6EECF244321}">
                <p14:modId xmlns:p14="http://schemas.microsoft.com/office/powerpoint/2010/main" xmlns="" val="4239187082"/>
              </p:ext>
            </p:extLst>
          </p:nvPr>
        </p:nvGraphicFramePr>
        <p:xfrm>
          <a:off x="457200" y="4154958"/>
          <a:ext cx="2879725" cy="1081088"/>
        </p:xfrm>
        <a:graphic>
          <a:graphicData uri="http://schemas.openxmlformats.org/presentationml/2006/ole">
            <p:oleObj spid="_x0000_s48233" name="文档" r:id="rId18" imgW="2881082" imgH="1083525" progId="Word.Document.12">
              <p:embed/>
            </p:oleObj>
          </a:graphicData>
        </a:graphic>
      </p:graphicFrame>
      <p:graphicFrame>
        <p:nvGraphicFramePr>
          <p:cNvPr id="28" name="对象 27"/>
          <p:cNvGraphicFramePr>
            <a:graphicFrameLocks noChangeAspect="1"/>
          </p:cNvGraphicFramePr>
          <p:nvPr>
            <p:extLst>
              <p:ext uri="{D42A27DB-BD31-4B8C-83A1-F6EECF244321}">
                <p14:modId xmlns:p14="http://schemas.microsoft.com/office/powerpoint/2010/main" xmlns="" val="41272996"/>
              </p:ext>
            </p:extLst>
          </p:nvPr>
        </p:nvGraphicFramePr>
        <p:xfrm>
          <a:off x="3440335" y="4155926"/>
          <a:ext cx="2789238" cy="1090613"/>
        </p:xfrm>
        <a:graphic>
          <a:graphicData uri="http://schemas.openxmlformats.org/presentationml/2006/ole">
            <p:oleObj spid="_x0000_s48234" name="文档" r:id="rId19" imgW="2789665" imgH="1091097" progId="Word.Document.12">
              <p:embed/>
            </p:oleObj>
          </a:graphicData>
        </a:graphic>
      </p:graphicFrame>
    </p:spTree>
    <p:extLst>
      <p:ext uri="{BB962C8B-B14F-4D97-AF65-F5344CB8AC3E}">
        <p14:creationId xmlns:p14="http://schemas.microsoft.com/office/powerpoint/2010/main" xmlns="" val="839322535"/>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blinds(horizontal)">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blinds(horizontal)">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linds(horizontal)">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7" name="任意多边形 16">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2" name="任意多边形 31">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3" name="任意多边形 32">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11</a:t>
            </a:r>
            <a:endParaRPr lang="zh-CN" altLang="en-US" sz="2200" dirty="0">
              <a:solidFill>
                <a:srgbClr val="0000FF"/>
              </a:solidFill>
              <a:latin typeface="Broadway" pitchFamily="82" charset="0"/>
              <a:cs typeface="Times New Roman" pitchFamily="18" charset="0"/>
            </a:endParaRPr>
          </a:p>
        </p:txBody>
      </p:sp>
      <p:sp>
        <p:nvSpPr>
          <p:cNvPr id="42" name="任意多边形 41">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479955611"/>
              </p:ext>
            </p:extLst>
          </p:nvPr>
        </p:nvGraphicFramePr>
        <p:xfrm>
          <a:off x="439823" y="987574"/>
          <a:ext cx="4479925" cy="1090613"/>
        </p:xfrm>
        <a:graphic>
          <a:graphicData uri="http://schemas.openxmlformats.org/presentationml/2006/ole">
            <p:oleObj spid="_x0000_s49226" name="文档" r:id="rId15" imgW="4480883" imgH="1092179" progId="Word.Document.12">
              <p:embed/>
            </p:oleObj>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xmlns="" val="4222528033"/>
              </p:ext>
            </p:extLst>
          </p:nvPr>
        </p:nvGraphicFramePr>
        <p:xfrm>
          <a:off x="396875" y="1851670"/>
          <a:ext cx="8472488" cy="1417637"/>
        </p:xfrm>
        <a:graphic>
          <a:graphicData uri="http://schemas.openxmlformats.org/presentationml/2006/ole">
            <p:oleObj spid="_x0000_s49227" name="文档" r:id="rId16" imgW="8471886" imgH="1424382" progId="Word.Document.12">
              <p:embed/>
            </p:oleObj>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xmlns="" val="103405231"/>
              </p:ext>
            </p:extLst>
          </p:nvPr>
        </p:nvGraphicFramePr>
        <p:xfrm>
          <a:off x="403225" y="3025775"/>
          <a:ext cx="8474075" cy="1020763"/>
        </p:xfrm>
        <a:graphic>
          <a:graphicData uri="http://schemas.openxmlformats.org/presentationml/2006/ole">
            <p:oleObj spid="_x0000_s49228" name="文档" r:id="rId17" imgW="8471886" imgH="1022152" progId="Word.Document.12">
              <p:embed/>
            </p:oleObj>
          </a:graphicData>
        </a:graphic>
      </p:graphicFrame>
      <p:graphicFrame>
        <p:nvGraphicFramePr>
          <p:cNvPr id="29" name="对象 28"/>
          <p:cNvGraphicFramePr>
            <a:graphicFrameLocks noChangeAspect="1"/>
          </p:cNvGraphicFramePr>
          <p:nvPr>
            <p:extLst>
              <p:ext uri="{D42A27DB-BD31-4B8C-83A1-F6EECF244321}">
                <p14:modId xmlns:p14="http://schemas.microsoft.com/office/powerpoint/2010/main" xmlns="" val="2869870713"/>
              </p:ext>
            </p:extLst>
          </p:nvPr>
        </p:nvGraphicFramePr>
        <p:xfrm>
          <a:off x="396875" y="3893185"/>
          <a:ext cx="8472488" cy="1022350"/>
        </p:xfrm>
        <a:graphic>
          <a:graphicData uri="http://schemas.openxmlformats.org/presentationml/2006/ole">
            <p:oleObj spid="_x0000_s49229" name="文档" r:id="rId18" imgW="8471886" imgH="1023594" progId="Word.Document.12">
              <p:embed/>
            </p:oleObj>
          </a:graphicData>
        </a:graphic>
      </p:graphicFrame>
    </p:spTree>
    <p:extLst>
      <p:ext uri="{BB962C8B-B14F-4D97-AF65-F5344CB8AC3E}">
        <p14:creationId xmlns:p14="http://schemas.microsoft.com/office/powerpoint/2010/main" xmlns="" val="251700838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linds(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blinds(horizontal)">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blinds(horizontal)">
                                      <p:cBhvr>
                                        <p:cTn id="1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17" name="任意多边形 16">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2" name="任意多边形 31">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3" name="任意多边形 32">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rgbClr val="0000FF"/>
                </a:solidFill>
                <a:latin typeface="Broadway" pitchFamily="82" charset="0"/>
                <a:cs typeface="Times New Roman" pitchFamily="18" charset="0"/>
              </a:rPr>
              <a:t>11</a:t>
            </a:r>
            <a:endParaRPr lang="zh-CN" altLang="en-US" sz="2200" dirty="0">
              <a:solidFill>
                <a:srgbClr val="0000FF"/>
              </a:solidFill>
              <a:latin typeface="Broadway" pitchFamily="82" charset="0"/>
              <a:cs typeface="Times New Roman" pitchFamily="18" charset="0"/>
            </a:endParaRPr>
          </a:p>
        </p:txBody>
      </p:sp>
      <p:sp>
        <p:nvSpPr>
          <p:cNvPr id="42" name="任意多边形 41">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algn="ctr" defTabSz="222250">
              <a:lnSpc>
                <a:spcPct val="90000"/>
              </a:lnSpc>
              <a:spcBef>
                <a:spcPct val="0"/>
              </a:spcBef>
              <a:spcAft>
                <a:spcPct val="35000"/>
              </a:spcAft>
            </a:pPr>
            <a:r>
              <a:rPr lang="en-US" altLang="zh-CN" sz="2200" dirty="0">
                <a:solidFill>
                  <a:schemeClr val="tx1"/>
                </a:solidFill>
                <a:latin typeface="Broadway" pitchFamily="82" charset="0"/>
                <a:cs typeface="Times New Roman" pitchFamily="18" charset="0"/>
              </a:rPr>
              <a:t>12</a:t>
            </a:r>
            <a:endParaRPr lang="zh-CN" altLang="en-US" sz="2200" dirty="0">
              <a:solidFill>
                <a:schemeClr val="tx1"/>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740939918"/>
              </p:ext>
            </p:extLst>
          </p:nvPr>
        </p:nvGraphicFramePr>
        <p:xfrm>
          <a:off x="441325" y="1275606"/>
          <a:ext cx="7124700" cy="1074738"/>
        </p:xfrm>
        <a:graphic>
          <a:graphicData uri="http://schemas.openxmlformats.org/presentationml/2006/ole">
            <p:oleObj spid="_x0000_s50234" name="文档" r:id="rId15" imgW="7123423" imgH="1075495" progId="Word.Document.12">
              <p:embed/>
            </p:oleObj>
          </a:graphicData>
        </a:graphic>
      </p:graphicFrame>
      <p:graphicFrame>
        <p:nvGraphicFramePr>
          <p:cNvPr id="18" name="对象 17"/>
          <p:cNvGraphicFramePr>
            <a:graphicFrameLocks noChangeAspect="1"/>
          </p:cNvGraphicFramePr>
          <p:nvPr>
            <p:extLst>
              <p:ext uri="{D42A27DB-BD31-4B8C-83A1-F6EECF244321}">
                <p14:modId xmlns:p14="http://schemas.microsoft.com/office/powerpoint/2010/main" xmlns="" val="3666587968"/>
              </p:ext>
            </p:extLst>
          </p:nvPr>
        </p:nvGraphicFramePr>
        <p:xfrm>
          <a:off x="410776" y="2257896"/>
          <a:ext cx="7124700" cy="1074738"/>
        </p:xfrm>
        <a:graphic>
          <a:graphicData uri="http://schemas.openxmlformats.org/presentationml/2006/ole">
            <p:oleObj spid="_x0000_s50235" name="文档" r:id="rId16" imgW="7123423" imgH="1075855" progId="Word.Document.12">
              <p:embed/>
            </p:oleObj>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xmlns="" val="3732805303"/>
              </p:ext>
            </p:extLst>
          </p:nvPr>
        </p:nvGraphicFramePr>
        <p:xfrm>
          <a:off x="381000" y="3235846"/>
          <a:ext cx="8328025" cy="1104900"/>
        </p:xfrm>
        <a:graphic>
          <a:graphicData uri="http://schemas.openxmlformats.org/presentationml/2006/ole">
            <p:oleObj spid="_x0000_s50236" name="文档" r:id="rId17" imgW="8327215" imgH="1106130" progId="Word.Document.12">
              <p:embed/>
            </p:oleObj>
          </a:graphicData>
        </a:graphic>
      </p:graphicFrame>
    </p:spTree>
    <p:extLst>
      <p:ext uri="{BB962C8B-B14F-4D97-AF65-F5344CB8AC3E}">
        <p14:creationId xmlns:p14="http://schemas.microsoft.com/office/powerpoint/2010/main" xmlns="" val="1359698382"/>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blinds(horizontal)">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3" name="任意多边形 3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11</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rgbClr val="0000FF"/>
                </a:solidFill>
                <a:latin typeface="Broadway" pitchFamily="82" charset="0"/>
                <a:cs typeface="Times New Roman" pitchFamily="18" charset="0"/>
              </a:rPr>
              <a:t>12</a:t>
            </a:r>
            <a:endParaRPr lang="zh-CN" altLang="en-US" sz="2200" kern="1200" dirty="0">
              <a:solidFill>
                <a:srgbClr val="0000FF"/>
              </a:solidFill>
              <a:latin typeface="Broadway" pitchFamily="82" charset="0"/>
              <a:cs typeface="Times New Roman" pitchFamily="18" charset="0"/>
            </a:endParaRPr>
          </a:p>
        </p:txBody>
      </p:sp>
      <p:sp>
        <p:nvSpPr>
          <p:cNvPr id="18" name="矩形 17"/>
          <p:cNvSpPr/>
          <p:nvPr/>
        </p:nvSpPr>
        <p:spPr>
          <a:xfrm>
            <a:off x="251520" y="882950"/>
            <a:ext cx="8597865" cy="1400768"/>
          </a:xfrm>
          <a:prstGeom prst="rect">
            <a:avLst/>
          </a:prstGeom>
        </p:spPr>
        <p:txBody>
          <a:bodyPr>
            <a:spAutoFit/>
          </a:bodyPr>
          <a:lstStyle/>
          <a:p>
            <a:pPr algn="just">
              <a:lnSpc>
                <a:spcPts val="5500"/>
              </a:lnSpc>
              <a:spcAft>
                <a:spcPts val="0"/>
              </a:spcAft>
            </a:pPr>
            <a:r>
              <a:rPr lang="en-US" altLang="zh-CN" sz="2600" kern="100" dirty="0">
                <a:latin typeface="Times New Roman"/>
                <a:ea typeface="华文细黑"/>
              </a:rPr>
              <a:t>12.</a:t>
            </a:r>
            <a:r>
              <a:rPr lang="zh-CN" altLang="zh-CN" sz="2600" kern="100" dirty="0">
                <a:latin typeface="Times New Roman"/>
                <a:ea typeface="华文细黑"/>
                <a:cs typeface="Times New Roman"/>
              </a:rPr>
              <a:t>在</a:t>
            </a:r>
            <a:r>
              <a:rPr lang="en-US" altLang="zh-CN" sz="2600" kern="100" dirty="0">
                <a:latin typeface="宋体"/>
                <a:ea typeface="华文细黑"/>
                <a:cs typeface="Times New Roman"/>
              </a:rPr>
              <a:t>△</a:t>
            </a:r>
            <a:r>
              <a:rPr lang="en-US" altLang="zh-CN" sz="2600" i="1" kern="100" dirty="0">
                <a:latin typeface="Times New Roman"/>
                <a:ea typeface="华文细黑"/>
              </a:rPr>
              <a:t>ABC</a:t>
            </a:r>
            <a:r>
              <a:rPr lang="zh-CN" altLang="zh-CN" sz="2600" kern="100" dirty="0">
                <a:latin typeface="Times New Roman"/>
                <a:ea typeface="华文细黑"/>
                <a:cs typeface="Times New Roman"/>
              </a:rPr>
              <a:t>中，</a:t>
            </a:r>
            <a:r>
              <a:rPr lang="en-US" altLang="zh-CN" sz="2600" i="1" kern="100" dirty="0">
                <a:latin typeface="Times New Roman"/>
                <a:ea typeface="华文细黑"/>
              </a:rPr>
              <a:t>AC</a:t>
            </a:r>
            <a:r>
              <a:rPr lang="zh-CN" altLang="zh-CN" sz="2600" kern="100" dirty="0">
                <a:latin typeface="Times New Roman"/>
                <a:ea typeface="华文细黑"/>
                <a:cs typeface="Times New Roman"/>
              </a:rPr>
              <a:t>＝</a:t>
            </a:r>
            <a:r>
              <a:rPr lang="en-US" altLang="zh-CN" sz="2600" kern="100" dirty="0">
                <a:latin typeface="Times New Roman"/>
                <a:ea typeface="华文细黑"/>
              </a:rPr>
              <a:t>10</a:t>
            </a:r>
            <a:r>
              <a:rPr lang="zh-CN" altLang="zh-CN" sz="2600" kern="100" dirty="0">
                <a:latin typeface="Times New Roman"/>
                <a:ea typeface="华文细黑"/>
                <a:cs typeface="Times New Roman"/>
              </a:rPr>
              <a:t>，过顶点</a:t>
            </a:r>
            <a:r>
              <a:rPr lang="en-US" altLang="zh-CN" sz="2600" i="1" kern="100" dirty="0">
                <a:latin typeface="Times New Roman"/>
                <a:ea typeface="华文细黑"/>
              </a:rPr>
              <a:t>C</a:t>
            </a:r>
            <a:r>
              <a:rPr lang="zh-CN" altLang="zh-CN" sz="2600" kern="100" dirty="0">
                <a:latin typeface="Times New Roman"/>
                <a:ea typeface="华文细黑"/>
                <a:cs typeface="Times New Roman"/>
              </a:rPr>
              <a:t>作</a:t>
            </a:r>
            <a:r>
              <a:rPr lang="en-US" altLang="zh-CN" sz="2600" i="1" kern="100" dirty="0">
                <a:latin typeface="Times New Roman"/>
                <a:ea typeface="华文细黑"/>
              </a:rPr>
              <a:t>AB</a:t>
            </a:r>
            <a:r>
              <a:rPr lang="zh-CN" altLang="zh-CN" sz="2600" kern="100" dirty="0">
                <a:latin typeface="Times New Roman"/>
                <a:ea typeface="华文细黑"/>
                <a:cs typeface="Times New Roman"/>
              </a:rPr>
              <a:t>的垂线，垂足为</a:t>
            </a:r>
            <a:r>
              <a:rPr lang="en-US" altLang="zh-CN" sz="2600" i="1" kern="100" dirty="0">
                <a:latin typeface="Times New Roman"/>
                <a:ea typeface="华文细黑"/>
              </a:rPr>
              <a:t>D</a:t>
            </a:r>
            <a:r>
              <a:rPr lang="zh-CN" altLang="zh-CN" sz="2600" kern="100" dirty="0">
                <a:latin typeface="Times New Roman"/>
                <a:ea typeface="华文细黑"/>
                <a:cs typeface="Times New Roman"/>
              </a:rPr>
              <a:t>，</a:t>
            </a:r>
            <a:r>
              <a:rPr lang="en-US" altLang="zh-CN" sz="2600" i="1" kern="100" dirty="0">
                <a:latin typeface="Times New Roman"/>
                <a:ea typeface="华文细黑"/>
              </a:rPr>
              <a:t>AD</a:t>
            </a:r>
            <a:r>
              <a:rPr lang="zh-CN" altLang="zh-CN" sz="2600" kern="100" dirty="0">
                <a:latin typeface="Times New Roman"/>
                <a:ea typeface="华文细黑"/>
                <a:cs typeface="Times New Roman"/>
              </a:rPr>
              <a:t>＝</a:t>
            </a:r>
            <a:r>
              <a:rPr lang="en-US" altLang="zh-CN" sz="2600" kern="100" dirty="0">
                <a:latin typeface="Times New Roman"/>
                <a:ea typeface="华文细黑"/>
              </a:rPr>
              <a:t>5</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3030385483"/>
              </p:ext>
            </p:extLst>
          </p:nvPr>
        </p:nvGraphicFramePr>
        <p:xfrm>
          <a:off x="1509564" y="1620406"/>
          <a:ext cx="2781300" cy="1074738"/>
        </p:xfrm>
        <a:graphic>
          <a:graphicData uri="http://schemas.openxmlformats.org/presentationml/2006/ole">
            <p:oleObj spid="_x0000_s51277" name="文档" r:id="rId15" imgW="2781747" imgH="1075953" progId="Word.Document.12">
              <p:embed/>
            </p:oleObj>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xmlns="" val="2779104984"/>
              </p:ext>
            </p:extLst>
          </p:nvPr>
        </p:nvGraphicFramePr>
        <p:xfrm>
          <a:off x="312886" y="2355726"/>
          <a:ext cx="2674938" cy="936625"/>
        </p:xfrm>
        <a:graphic>
          <a:graphicData uri="http://schemas.openxmlformats.org/presentationml/2006/ole">
            <p:oleObj spid="_x0000_s51278" name="文档" r:id="rId16" imgW="2675213" imgH="938575" progId="Word.Document.12">
              <p:embed/>
            </p:oleObj>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xmlns="" val="3766226046"/>
              </p:ext>
            </p:extLst>
          </p:nvPr>
        </p:nvGraphicFramePr>
        <p:xfrm>
          <a:off x="306642" y="3075806"/>
          <a:ext cx="7124700" cy="1074738"/>
        </p:xfrm>
        <a:graphic>
          <a:graphicData uri="http://schemas.openxmlformats.org/presentationml/2006/ole">
            <p:oleObj spid="_x0000_s51279" name="文档" r:id="rId17" imgW="7123423" imgH="1075855" progId="Word.Document.12">
              <p:embed/>
            </p:oleObj>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xmlns="" val="3596911069"/>
              </p:ext>
            </p:extLst>
          </p:nvPr>
        </p:nvGraphicFramePr>
        <p:xfrm>
          <a:off x="312380" y="3901802"/>
          <a:ext cx="7124700" cy="1074738"/>
        </p:xfrm>
        <a:graphic>
          <a:graphicData uri="http://schemas.openxmlformats.org/presentationml/2006/ole">
            <p:oleObj spid="_x0000_s51280" name="文档" r:id="rId18" imgW="7123423" imgH="1077657" progId="Word.Document.12">
              <p:embed/>
            </p:oleObj>
          </a:graphicData>
        </a:graphic>
      </p:graphicFrame>
    </p:spTree>
    <p:extLst>
      <p:ext uri="{BB962C8B-B14F-4D97-AF65-F5344CB8AC3E}">
        <p14:creationId xmlns:p14="http://schemas.microsoft.com/office/powerpoint/2010/main" xmlns="" val="3235199832"/>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blinds(horizontal)">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3" name="任意多边形 3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11</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rgbClr val="0000FF"/>
                </a:solidFill>
                <a:latin typeface="Broadway" pitchFamily="82" charset="0"/>
                <a:cs typeface="Times New Roman" pitchFamily="18" charset="0"/>
              </a:rPr>
              <a:t>12</a:t>
            </a:r>
            <a:endParaRPr lang="zh-CN" altLang="en-US" sz="2200" kern="1200" dirty="0">
              <a:solidFill>
                <a:srgbClr val="0000FF"/>
              </a:solidFill>
              <a:latin typeface="Broadway" pitchFamily="82" charset="0"/>
              <a:cs typeface="Times New Roman" pitchFamily="18" charset="0"/>
            </a:endParaRPr>
          </a:p>
        </p:txBody>
      </p:sp>
      <p:sp>
        <p:nvSpPr>
          <p:cNvPr id="18" name="矩形 17"/>
          <p:cNvSpPr/>
          <p:nvPr/>
        </p:nvSpPr>
        <p:spPr>
          <a:xfrm>
            <a:off x="395536" y="1496243"/>
            <a:ext cx="8597865" cy="1400768"/>
          </a:xfrm>
          <a:prstGeom prst="rect">
            <a:avLst/>
          </a:prstGeom>
        </p:spPr>
        <p:txBody>
          <a:bodyPr>
            <a:spAutoFit/>
          </a:bodyPr>
          <a:lstStyle/>
          <a:p>
            <a:pPr algn="just">
              <a:lnSpc>
                <a:spcPts val="5500"/>
              </a:lnSpc>
              <a:spcAft>
                <a:spcPts val="0"/>
              </a:spcAft>
              <a:tabLst>
                <a:tab pos="1890395" algn="l"/>
              </a:tabLst>
            </a:pPr>
            <a:r>
              <a:rPr lang="zh-CN" altLang="zh-CN" sz="2600" kern="100" dirty="0">
                <a:latin typeface="Times New Roman"/>
                <a:ea typeface="华文细黑"/>
                <a:cs typeface="Times New Roman"/>
              </a:rPr>
              <a:t>在</a:t>
            </a:r>
            <a:r>
              <a:rPr lang="en-US" altLang="zh-CN" sz="2600" kern="100" dirty="0" err="1">
                <a:latin typeface="Times New Roman"/>
                <a:ea typeface="华文细黑"/>
                <a:cs typeface="Courier New"/>
              </a:rPr>
              <a:t>Rt</a:t>
            </a:r>
            <a:r>
              <a:rPr lang="en-US" altLang="zh-CN" sz="2600" kern="100" dirty="0" err="1">
                <a:latin typeface="宋体"/>
                <a:ea typeface="华文细黑"/>
                <a:cs typeface="Times New Roman"/>
              </a:rPr>
              <a:t>△</a:t>
            </a:r>
            <a:r>
              <a:rPr lang="en-US" altLang="zh-CN" sz="2600" i="1" kern="100" dirty="0" err="1">
                <a:latin typeface="Times New Roman"/>
                <a:ea typeface="华文细黑"/>
                <a:cs typeface="Courier New"/>
              </a:rPr>
              <a:t>ADC</a:t>
            </a:r>
            <a:r>
              <a:rPr lang="zh-CN" altLang="zh-CN" sz="2600" kern="100" dirty="0">
                <a:latin typeface="Times New Roman"/>
                <a:ea typeface="华文细黑"/>
                <a:cs typeface="Times New Roman"/>
              </a:rPr>
              <a:t>中，</a:t>
            </a:r>
            <a:r>
              <a:rPr lang="en-US" altLang="zh-CN" sz="2600" i="1" kern="100" dirty="0">
                <a:latin typeface="Times New Roman"/>
                <a:ea typeface="华文细黑"/>
                <a:cs typeface="Courier New"/>
              </a:rPr>
              <a:t>CD</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AC</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AD</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75</a:t>
            </a:r>
            <a:r>
              <a:rPr lang="zh-CN" altLang="zh-CN" sz="2600" kern="100" dirty="0">
                <a:latin typeface="Times New Roman"/>
                <a:ea typeface="华文细黑"/>
                <a:cs typeface="Times New Roman"/>
              </a:rPr>
              <a:t>，</a:t>
            </a:r>
            <a:endParaRPr lang="zh-CN" altLang="zh-CN" sz="2600" kern="100" dirty="0">
              <a:latin typeface="宋体"/>
              <a:cs typeface="Courier New"/>
            </a:endParaRPr>
          </a:p>
          <a:p>
            <a:pPr algn="just">
              <a:lnSpc>
                <a:spcPts val="5500"/>
              </a:lnSpc>
              <a:spcAft>
                <a:spcPts val="0"/>
              </a:spcAft>
              <a:tabLst>
                <a:tab pos="1890395" algn="l"/>
              </a:tabLst>
            </a:pPr>
            <a:r>
              <a:rPr lang="zh-CN" altLang="zh-CN" sz="2600" kern="100" dirty="0">
                <a:latin typeface="Times New Roman"/>
                <a:ea typeface="华文细黑"/>
                <a:cs typeface="Times New Roman"/>
              </a:rPr>
              <a:t>在</a:t>
            </a:r>
            <a:r>
              <a:rPr lang="en-US" altLang="zh-CN" sz="2600" kern="100" dirty="0" err="1">
                <a:latin typeface="Times New Roman"/>
                <a:ea typeface="华文细黑"/>
                <a:cs typeface="Courier New"/>
              </a:rPr>
              <a:t>Rt</a:t>
            </a:r>
            <a:r>
              <a:rPr lang="en-US" altLang="zh-CN" sz="2600" kern="100" dirty="0" err="1">
                <a:latin typeface="宋体"/>
                <a:ea typeface="华文细黑"/>
                <a:cs typeface="Times New Roman"/>
              </a:rPr>
              <a:t>△</a:t>
            </a:r>
            <a:r>
              <a:rPr lang="en-US" altLang="zh-CN" sz="2600" i="1" kern="100" dirty="0" err="1">
                <a:latin typeface="Times New Roman"/>
                <a:ea typeface="华文细黑"/>
                <a:cs typeface="Courier New"/>
              </a:rPr>
              <a:t>BDC</a:t>
            </a:r>
            <a:r>
              <a:rPr lang="zh-CN" altLang="zh-CN" sz="2600" kern="100" dirty="0">
                <a:latin typeface="Times New Roman"/>
                <a:ea typeface="华文细黑"/>
                <a:cs typeface="Times New Roman"/>
              </a:rPr>
              <a:t>中，</a:t>
            </a:r>
            <a:r>
              <a:rPr lang="en-US" altLang="zh-CN" sz="2600" i="1" kern="100" dirty="0">
                <a:latin typeface="Times New Roman"/>
                <a:ea typeface="华文细黑"/>
                <a:cs typeface="Courier New"/>
              </a:rPr>
              <a:t>BC</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DB</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CD</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196</a:t>
            </a:r>
            <a:r>
              <a:rPr lang="zh-CN" altLang="zh-CN" sz="2600" kern="100" dirty="0">
                <a:latin typeface="Times New Roman"/>
                <a:ea typeface="华文细黑"/>
                <a:cs typeface="Times New Roman"/>
              </a:rPr>
              <a:t>，</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937641192"/>
              </p:ext>
            </p:extLst>
          </p:nvPr>
        </p:nvGraphicFramePr>
        <p:xfrm>
          <a:off x="473597" y="3009180"/>
          <a:ext cx="7124700" cy="1074738"/>
        </p:xfrm>
        <a:graphic>
          <a:graphicData uri="http://schemas.openxmlformats.org/presentationml/2006/ole">
            <p:oleObj spid="_x0000_s52245" name="文档" r:id="rId15" imgW="7123423" imgH="1077657" progId="Word.Document.12">
              <p:embed/>
            </p:oleObj>
          </a:graphicData>
        </a:graphic>
      </p:graphicFrame>
    </p:spTree>
    <p:extLst>
      <p:ext uri="{BB962C8B-B14F-4D97-AF65-F5344CB8AC3E}">
        <p14:creationId xmlns:p14="http://schemas.microsoft.com/office/powerpoint/2010/main" xmlns="" val="3472023778"/>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8">
                                            <p:txEl>
                                              <p:pRg st="1" end="1"/>
                                            </p:txEl>
                                          </p:spTgt>
                                        </p:tgtEl>
                                        <p:attrNameLst>
                                          <p:attrName>style.visibility</p:attrName>
                                        </p:attrNameLst>
                                      </p:cBhvr>
                                      <p:to>
                                        <p:strVal val="visible"/>
                                      </p:to>
                                    </p:set>
                                    <p:animEffect transition="in" filter="blinds(horizontal)">
                                      <p:cBhvr>
                                        <p:cTn id="7" dur="500"/>
                                        <p:tgtEl>
                                          <p:spTgt spid="1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3" name="任意多边形 3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11</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rgbClr val="0000FF"/>
                </a:solidFill>
                <a:latin typeface="Broadway" pitchFamily="82" charset="0"/>
                <a:cs typeface="Times New Roman" pitchFamily="18" charset="0"/>
              </a:rPr>
              <a:t>12</a:t>
            </a:r>
            <a:endParaRPr lang="zh-CN" altLang="en-US" sz="2200" kern="1200" dirty="0">
              <a:solidFill>
                <a:srgbClr val="0000FF"/>
              </a:solidFill>
              <a:latin typeface="Broadway" pitchFamily="82" charset="0"/>
              <a:cs typeface="Times New Roman" pitchFamily="18" charset="0"/>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717527038"/>
              </p:ext>
            </p:extLst>
          </p:nvPr>
        </p:nvGraphicFramePr>
        <p:xfrm>
          <a:off x="330422" y="843558"/>
          <a:ext cx="8488363" cy="876300"/>
        </p:xfrm>
        <a:graphic>
          <a:graphicData uri="http://schemas.openxmlformats.org/presentationml/2006/ole">
            <p:oleObj spid="_x0000_s53316" name="文档" r:id="rId15" imgW="8487000" imgH="879065" progId="Word.Document.12">
              <p:embed/>
            </p:oleObj>
          </a:graphicData>
        </a:graphic>
      </p:graphicFrame>
      <p:sp>
        <p:nvSpPr>
          <p:cNvPr id="4" name="矩形 3"/>
          <p:cNvSpPr/>
          <p:nvPr/>
        </p:nvSpPr>
        <p:spPr>
          <a:xfrm>
            <a:off x="251520" y="1667139"/>
            <a:ext cx="3627916" cy="616579"/>
          </a:xfrm>
          <a:prstGeom prst="rect">
            <a:avLst/>
          </a:prstGeom>
        </p:spPr>
        <p:txBody>
          <a:bodyPr wrap="none">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令</a:t>
            </a:r>
            <a:r>
              <a:rPr lang="en-US" altLang="zh-CN" sz="2600" i="1" kern="100" dirty="0">
                <a:latin typeface="Times New Roman"/>
                <a:ea typeface="华文细黑"/>
                <a:cs typeface="Courier New"/>
              </a:rPr>
              <a:t>k</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x</a:t>
            </a:r>
            <a:r>
              <a:rPr lang="en-US" altLang="zh-CN" sz="2600"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y</a:t>
            </a:r>
            <a:r>
              <a:rPr lang="zh-CN" altLang="zh-CN" sz="2600" kern="100" dirty="0">
                <a:latin typeface="Times New Roman"/>
                <a:ea typeface="华文细黑"/>
                <a:cs typeface="Times New Roman"/>
              </a:rPr>
              <a:t>，求</a:t>
            </a:r>
            <a:r>
              <a:rPr lang="en-US" altLang="zh-CN" sz="2600" i="1" kern="100" dirty="0">
                <a:latin typeface="Times New Roman"/>
                <a:ea typeface="华文细黑"/>
                <a:cs typeface="Courier New"/>
              </a:rPr>
              <a:t>k</a:t>
            </a:r>
            <a:r>
              <a:rPr lang="zh-CN" altLang="zh-CN" sz="2600" kern="100" dirty="0">
                <a:latin typeface="Times New Roman"/>
                <a:ea typeface="华文细黑"/>
                <a:cs typeface="Times New Roman"/>
              </a:rPr>
              <a:t>的最小值</a:t>
            </a:r>
            <a:r>
              <a:rPr lang="en-US" altLang="zh-CN" sz="2600" kern="100" dirty="0">
                <a:latin typeface="Times New Roman"/>
                <a:ea typeface="华文细黑"/>
                <a:cs typeface="Courier New"/>
              </a:rPr>
              <a:t>.</a:t>
            </a:r>
            <a:endParaRPr lang="zh-CN" altLang="zh-CN" sz="2600" kern="100" dirty="0">
              <a:effectLst/>
              <a:latin typeface="宋体"/>
              <a:cs typeface="Courier New"/>
            </a:endParaRPr>
          </a:p>
        </p:txBody>
      </p:sp>
      <p:graphicFrame>
        <p:nvGraphicFramePr>
          <p:cNvPr id="20" name="对象 19"/>
          <p:cNvGraphicFramePr>
            <a:graphicFrameLocks noChangeAspect="1"/>
          </p:cNvGraphicFramePr>
          <p:nvPr>
            <p:extLst>
              <p:ext uri="{D42A27DB-BD31-4B8C-83A1-F6EECF244321}">
                <p14:modId xmlns:p14="http://schemas.microsoft.com/office/powerpoint/2010/main" xmlns="" val="1833819452"/>
              </p:ext>
            </p:extLst>
          </p:nvPr>
        </p:nvGraphicFramePr>
        <p:xfrm>
          <a:off x="327025" y="2339330"/>
          <a:ext cx="8489950" cy="952500"/>
        </p:xfrm>
        <a:graphic>
          <a:graphicData uri="http://schemas.openxmlformats.org/presentationml/2006/ole">
            <p:oleObj spid="_x0000_s53317" name="文档" r:id="rId16" imgW="8487000" imgH="959439" progId="Word.Document.12">
              <p:embed/>
            </p:oleObj>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xmlns="" val="422230054"/>
              </p:ext>
            </p:extLst>
          </p:nvPr>
        </p:nvGraphicFramePr>
        <p:xfrm>
          <a:off x="312738" y="3147814"/>
          <a:ext cx="8488362" cy="1135062"/>
        </p:xfrm>
        <a:graphic>
          <a:graphicData uri="http://schemas.openxmlformats.org/presentationml/2006/ole">
            <p:oleObj spid="_x0000_s53318" name="文档" r:id="rId17" imgW="8487000" imgH="1137126" progId="Word.Document.12">
              <p:embed/>
            </p:oleObj>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xmlns="" val="4103115971"/>
              </p:ext>
            </p:extLst>
          </p:nvPr>
        </p:nvGraphicFramePr>
        <p:xfrm>
          <a:off x="309250" y="4110206"/>
          <a:ext cx="8488362" cy="1135062"/>
        </p:xfrm>
        <a:graphic>
          <a:graphicData uri="http://schemas.openxmlformats.org/presentationml/2006/ole">
            <p:oleObj spid="_x0000_s53319" name="文档" r:id="rId18" imgW="8487000" imgH="1137847" progId="Word.Document.12">
              <p:embed/>
            </p:oleObj>
          </a:graphicData>
        </a:graphic>
      </p:graphicFrame>
    </p:spTree>
    <p:extLst>
      <p:ext uri="{BB962C8B-B14F-4D97-AF65-F5344CB8AC3E}">
        <p14:creationId xmlns:p14="http://schemas.microsoft.com/office/powerpoint/2010/main" xmlns="" val="188177215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blinds(horizontal)">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blinds(horizontal)">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2383544814"/>
              </p:ext>
            </p:extLst>
          </p:nvPr>
        </p:nvGraphicFramePr>
        <p:xfrm>
          <a:off x="191393" y="930921"/>
          <a:ext cx="8701087" cy="996950"/>
        </p:xfrm>
        <a:graphic>
          <a:graphicData uri="http://schemas.openxmlformats.org/presentationml/2006/ole">
            <p:oleObj spid="_x0000_s2282" name="文档" r:id="rId3" imgW="8706968" imgH="1002102"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317191730"/>
              </p:ext>
            </p:extLst>
          </p:nvPr>
        </p:nvGraphicFramePr>
        <p:xfrm>
          <a:off x="191393" y="1950195"/>
          <a:ext cx="8701087" cy="996950"/>
        </p:xfrm>
        <a:graphic>
          <a:graphicData uri="http://schemas.openxmlformats.org/presentationml/2006/ole">
            <p:oleObj spid="_x0000_s2283" name="文档" r:id="rId4" imgW="8706968" imgH="1002102"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2080780519"/>
              </p:ext>
            </p:extLst>
          </p:nvPr>
        </p:nvGraphicFramePr>
        <p:xfrm>
          <a:off x="191393" y="3019153"/>
          <a:ext cx="8701087" cy="996950"/>
        </p:xfrm>
        <a:graphic>
          <a:graphicData uri="http://schemas.openxmlformats.org/presentationml/2006/ole">
            <p:oleObj spid="_x0000_s2284" name="文档" r:id="rId5" imgW="8706968" imgH="1002102" progId="Word.Document.12">
              <p:embed/>
            </p:oleObj>
          </a:graphicData>
        </a:graphic>
      </p:graphicFrame>
      <p:sp>
        <p:nvSpPr>
          <p:cNvPr id="7" name="矩形 6"/>
          <p:cNvSpPr/>
          <p:nvPr/>
        </p:nvSpPr>
        <p:spPr>
          <a:xfrm>
            <a:off x="124004" y="3898489"/>
            <a:ext cx="1351652" cy="617477"/>
          </a:xfrm>
          <a:prstGeom prst="rect">
            <a:avLst/>
          </a:prstGeom>
        </p:spPr>
        <p:txBody>
          <a:bodyPr wrap="none">
            <a:spAutoFit/>
          </a:bodyPr>
          <a:lstStyle/>
          <a:p>
            <a:pPr algn="just">
              <a:lnSpc>
                <a:spcPct val="150000"/>
              </a:lnSpc>
              <a:spcAft>
                <a:spcPts val="0"/>
              </a:spcAft>
              <a:tabLst>
                <a:tab pos="1890395" algn="l"/>
              </a:tabLst>
            </a:pPr>
            <a:r>
              <a:rPr lang="zh-CN" altLang="zh-CN" sz="2600" b="1" kern="100" dirty="0">
                <a:solidFill>
                  <a:srgbClr val="0066FF"/>
                </a:solidFill>
                <a:latin typeface="Times New Roman"/>
                <a:ea typeface="微软雅黑"/>
                <a:cs typeface="Times New Roman"/>
              </a:rPr>
              <a:t>答案　</a:t>
            </a:r>
            <a:r>
              <a:rPr lang="en-US" altLang="zh-CN" sz="2600" kern="100" dirty="0">
                <a:solidFill>
                  <a:srgbClr val="E46C0A"/>
                </a:solidFill>
                <a:latin typeface="Times New Roman"/>
                <a:ea typeface="华文细黑"/>
                <a:cs typeface="Courier New"/>
              </a:rPr>
              <a:t>2</a:t>
            </a:r>
            <a:endParaRPr lang="zh-CN" altLang="zh-CN" sz="2600" kern="100" dirty="0">
              <a:effectLst/>
              <a:latin typeface="宋体"/>
              <a:cs typeface="Courier New"/>
            </a:endParaRPr>
          </a:p>
        </p:txBody>
      </p:sp>
    </p:spTree>
    <p:extLst>
      <p:ext uri="{BB962C8B-B14F-4D97-AF65-F5344CB8AC3E}">
        <p14:creationId xmlns:p14="http://schemas.microsoft.com/office/powerpoint/2010/main" xmlns="" val="3984090583"/>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251520" y="123478"/>
            <a:ext cx="2339102" cy="523220"/>
          </a:xfrm>
          <a:prstGeom prst="rect">
            <a:avLst/>
          </a:prstGeom>
        </p:spPr>
        <p:txBody>
          <a:bodyPr wrap="none">
            <a:spAutoFit/>
          </a:bodyPr>
          <a:lstStyle/>
          <a:p>
            <a:pPr lvl="0"/>
            <a:r>
              <a:rPr lang="zh-CN" altLang="en-US" sz="2800" b="1" dirty="0" smtClean="0">
                <a:solidFill>
                  <a:srgbClr val="0070C0"/>
                </a:solidFill>
                <a:latin typeface="微软雅黑" pitchFamily="34" charset="-122"/>
                <a:ea typeface="微软雅黑" pitchFamily="34" charset="-122"/>
              </a:rPr>
              <a:t>高考题型精练</a:t>
            </a:r>
            <a:endParaRPr lang="zh-CN" altLang="en-US" sz="2800" b="1" dirty="0">
              <a:solidFill>
                <a:srgbClr val="0070C0"/>
              </a:solidFill>
              <a:latin typeface="微软雅黑" pitchFamily="34" charset="-122"/>
              <a:ea typeface="微软雅黑" pitchFamily="34" charset="-122"/>
            </a:endParaRPr>
          </a:p>
        </p:txBody>
      </p:sp>
      <p:cxnSp>
        <p:nvCxnSpPr>
          <p:cNvPr id="19" name="直接连接符 18"/>
          <p:cNvCxnSpPr/>
          <p:nvPr/>
        </p:nvCxnSpPr>
        <p:spPr>
          <a:xfrm>
            <a:off x="2604" y="699542"/>
            <a:ext cx="9144000" cy="0"/>
          </a:xfrm>
          <a:prstGeom prst="line">
            <a:avLst/>
          </a:prstGeom>
          <a:ln w="19050">
            <a:solidFill>
              <a:schemeClr val="accent6">
                <a:lumMod val="75000"/>
              </a:schemeClr>
            </a:solidFill>
          </a:ln>
        </p:spPr>
        <p:style>
          <a:lnRef idx="2">
            <a:schemeClr val="dk1"/>
          </a:lnRef>
          <a:fillRef idx="0">
            <a:schemeClr val="dk1"/>
          </a:fillRef>
          <a:effectRef idx="1">
            <a:schemeClr val="dk1"/>
          </a:effectRef>
          <a:fontRef idx="minor">
            <a:schemeClr val="tx1"/>
          </a:fontRef>
        </p:style>
      </p:cxnSp>
      <p:sp>
        <p:nvSpPr>
          <p:cNvPr id="33" name="任意多边形 32">
            <a:hlinkClick r:id="rId3" action="ppaction://hlinksldjump"/>
          </p:cNvPr>
          <p:cNvSpPr/>
          <p:nvPr/>
        </p:nvSpPr>
        <p:spPr>
          <a:xfrm>
            <a:off x="2987824"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1</a:t>
            </a:r>
            <a:endParaRPr lang="zh-CN" altLang="en-US" sz="2200" kern="1200" dirty="0">
              <a:solidFill>
                <a:schemeClr val="tx1"/>
              </a:solidFill>
              <a:latin typeface="Broadway" pitchFamily="82" charset="0"/>
              <a:cs typeface="Times New Roman" pitchFamily="18" charset="0"/>
            </a:endParaRPr>
          </a:p>
        </p:txBody>
      </p:sp>
      <p:sp>
        <p:nvSpPr>
          <p:cNvPr id="34" name="任意多边形 33">
            <a:hlinkClick r:id="rId4" action="ppaction://hlinksldjump"/>
          </p:cNvPr>
          <p:cNvSpPr/>
          <p:nvPr/>
        </p:nvSpPr>
        <p:spPr>
          <a:xfrm>
            <a:off x="3470805"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2</a:t>
            </a:r>
            <a:endParaRPr lang="zh-CN" altLang="en-US" sz="2200" kern="1200" dirty="0">
              <a:solidFill>
                <a:schemeClr val="tx1"/>
              </a:solidFill>
              <a:latin typeface="Broadway" pitchFamily="82" charset="0"/>
              <a:cs typeface="Times New Roman" pitchFamily="18" charset="0"/>
            </a:endParaRPr>
          </a:p>
        </p:txBody>
      </p:sp>
      <p:sp>
        <p:nvSpPr>
          <p:cNvPr id="35" name="任意多边形 34">
            <a:hlinkClick r:id="rId5" action="ppaction://hlinksldjump"/>
          </p:cNvPr>
          <p:cNvSpPr/>
          <p:nvPr/>
        </p:nvSpPr>
        <p:spPr>
          <a:xfrm>
            <a:off x="3953786"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3</a:t>
            </a:r>
            <a:endParaRPr lang="zh-CN" altLang="en-US" sz="2200" kern="1200" dirty="0">
              <a:solidFill>
                <a:schemeClr val="tx1"/>
              </a:solidFill>
              <a:latin typeface="Broadway" pitchFamily="82" charset="0"/>
              <a:cs typeface="Times New Roman" pitchFamily="18" charset="0"/>
            </a:endParaRPr>
          </a:p>
        </p:txBody>
      </p:sp>
      <p:sp>
        <p:nvSpPr>
          <p:cNvPr id="36" name="任意多边形 35">
            <a:hlinkClick r:id="rId6" action="ppaction://hlinksldjump"/>
          </p:cNvPr>
          <p:cNvSpPr/>
          <p:nvPr/>
        </p:nvSpPr>
        <p:spPr>
          <a:xfrm>
            <a:off x="4436767"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4</a:t>
            </a:r>
            <a:endParaRPr lang="zh-CN" altLang="en-US" sz="2200" kern="1200" dirty="0">
              <a:solidFill>
                <a:schemeClr val="tx1"/>
              </a:solidFill>
              <a:latin typeface="Broadway" pitchFamily="82" charset="0"/>
              <a:cs typeface="Times New Roman" pitchFamily="18" charset="0"/>
            </a:endParaRPr>
          </a:p>
        </p:txBody>
      </p:sp>
      <p:sp>
        <p:nvSpPr>
          <p:cNvPr id="37" name="任意多边形 36">
            <a:hlinkClick r:id="rId7" action="ppaction://hlinksldjump"/>
          </p:cNvPr>
          <p:cNvSpPr/>
          <p:nvPr/>
        </p:nvSpPr>
        <p:spPr>
          <a:xfrm>
            <a:off x="4919748"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5</a:t>
            </a:r>
            <a:endParaRPr lang="zh-CN" altLang="en-US" sz="2200" kern="1200" dirty="0">
              <a:solidFill>
                <a:schemeClr val="tx1"/>
              </a:solidFill>
              <a:latin typeface="Broadway" pitchFamily="82" charset="0"/>
              <a:cs typeface="Times New Roman" pitchFamily="18" charset="0"/>
            </a:endParaRPr>
          </a:p>
        </p:txBody>
      </p:sp>
      <p:sp>
        <p:nvSpPr>
          <p:cNvPr id="38" name="任意多边形 37">
            <a:hlinkClick r:id="rId8" action="ppaction://hlinksldjump"/>
          </p:cNvPr>
          <p:cNvSpPr/>
          <p:nvPr/>
        </p:nvSpPr>
        <p:spPr>
          <a:xfrm>
            <a:off x="5402729"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6</a:t>
            </a:r>
            <a:endParaRPr lang="zh-CN" altLang="en-US" sz="2200" kern="1200" dirty="0">
              <a:solidFill>
                <a:schemeClr val="tx1"/>
              </a:solidFill>
              <a:latin typeface="Broadway" pitchFamily="82" charset="0"/>
              <a:cs typeface="Times New Roman" pitchFamily="18" charset="0"/>
            </a:endParaRPr>
          </a:p>
        </p:txBody>
      </p:sp>
      <p:sp>
        <p:nvSpPr>
          <p:cNvPr id="39" name="任意多边形 38">
            <a:hlinkClick r:id="rId9" action="ppaction://hlinksldjump"/>
          </p:cNvPr>
          <p:cNvSpPr/>
          <p:nvPr/>
        </p:nvSpPr>
        <p:spPr>
          <a:xfrm>
            <a:off x="5885710"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7</a:t>
            </a:r>
            <a:endParaRPr lang="zh-CN" altLang="en-US" sz="2200" kern="1200" dirty="0">
              <a:solidFill>
                <a:schemeClr val="tx1"/>
              </a:solidFill>
              <a:latin typeface="Broadway" pitchFamily="82" charset="0"/>
              <a:cs typeface="Times New Roman" pitchFamily="18" charset="0"/>
            </a:endParaRPr>
          </a:p>
        </p:txBody>
      </p:sp>
      <p:sp>
        <p:nvSpPr>
          <p:cNvPr id="40" name="任意多边形 39">
            <a:hlinkClick r:id="rId10" action="ppaction://hlinksldjump"/>
          </p:cNvPr>
          <p:cNvSpPr/>
          <p:nvPr/>
        </p:nvSpPr>
        <p:spPr>
          <a:xfrm>
            <a:off x="6368691"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kern="1200" dirty="0" smtClean="0">
                <a:solidFill>
                  <a:schemeClr val="tx1"/>
                </a:solidFill>
                <a:latin typeface="Broadway" pitchFamily="82" charset="0"/>
                <a:cs typeface="Times New Roman" pitchFamily="18" charset="0"/>
              </a:rPr>
              <a:t>8</a:t>
            </a:r>
            <a:endParaRPr lang="zh-CN" altLang="en-US" sz="2200" kern="1200" dirty="0">
              <a:solidFill>
                <a:schemeClr val="tx1"/>
              </a:solidFill>
              <a:latin typeface="Broadway" pitchFamily="82" charset="0"/>
              <a:cs typeface="Times New Roman" pitchFamily="18" charset="0"/>
            </a:endParaRPr>
          </a:p>
        </p:txBody>
      </p:sp>
      <p:sp>
        <p:nvSpPr>
          <p:cNvPr id="41" name="任意多边形 40">
            <a:hlinkClick r:id="rId11" action="ppaction://hlinksldjump"/>
          </p:cNvPr>
          <p:cNvSpPr/>
          <p:nvPr/>
        </p:nvSpPr>
        <p:spPr>
          <a:xfrm>
            <a:off x="6851672" y="235202"/>
            <a:ext cx="39818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9</a:t>
            </a:r>
            <a:endParaRPr lang="zh-CN" altLang="en-US" sz="2200" kern="1200" dirty="0">
              <a:solidFill>
                <a:schemeClr val="tx1"/>
              </a:solidFill>
              <a:latin typeface="Broadway" pitchFamily="82" charset="0"/>
              <a:cs typeface="Times New Roman" pitchFamily="18" charset="0"/>
            </a:endParaRPr>
          </a:p>
        </p:txBody>
      </p:sp>
      <p:sp>
        <p:nvSpPr>
          <p:cNvPr id="42" name="任意多边形 41">
            <a:hlinkClick r:id="rId12" action="ppaction://hlinksldjump"/>
          </p:cNvPr>
          <p:cNvSpPr/>
          <p:nvPr/>
        </p:nvSpPr>
        <p:spPr>
          <a:xfrm>
            <a:off x="7334653"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10</a:t>
            </a:r>
            <a:endParaRPr lang="zh-CN" altLang="en-US" sz="2200" kern="1200" dirty="0">
              <a:solidFill>
                <a:schemeClr val="tx1"/>
              </a:solidFill>
              <a:latin typeface="Broadway" pitchFamily="82" charset="0"/>
              <a:cs typeface="Times New Roman" pitchFamily="18" charset="0"/>
            </a:endParaRPr>
          </a:p>
        </p:txBody>
      </p:sp>
      <p:sp>
        <p:nvSpPr>
          <p:cNvPr id="43" name="任意多边形 42">
            <a:hlinkClick r:id="rId13" action="ppaction://hlinksldjump"/>
          </p:cNvPr>
          <p:cNvSpPr/>
          <p:nvPr/>
        </p:nvSpPr>
        <p:spPr>
          <a:xfrm>
            <a:off x="7949435" y="235202"/>
            <a:ext cx="529988" cy="361988"/>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chemeClr val="tx1"/>
                </a:solidFill>
                <a:latin typeface="Broadway" pitchFamily="82" charset="0"/>
                <a:cs typeface="Times New Roman" pitchFamily="18" charset="0"/>
              </a:rPr>
              <a:t>11</a:t>
            </a:r>
            <a:endParaRPr lang="zh-CN" altLang="en-US" sz="2200" kern="1200" dirty="0">
              <a:solidFill>
                <a:schemeClr val="tx1"/>
              </a:solidFill>
              <a:latin typeface="Broadway" pitchFamily="82" charset="0"/>
              <a:cs typeface="Times New Roman" pitchFamily="18" charset="0"/>
            </a:endParaRPr>
          </a:p>
        </p:txBody>
      </p:sp>
      <p:sp>
        <p:nvSpPr>
          <p:cNvPr id="44" name="任意多边形 43">
            <a:hlinkClick r:id="rId14" action="ppaction://hlinksldjump"/>
          </p:cNvPr>
          <p:cNvSpPr/>
          <p:nvPr/>
        </p:nvSpPr>
        <p:spPr>
          <a:xfrm>
            <a:off x="8564214" y="235202"/>
            <a:ext cx="481807" cy="398187"/>
          </a:xfrm>
          <a:custGeom>
            <a:avLst/>
            <a:gdLst>
              <a:gd name="connsiteX0" fmla="*/ 0 w 254171"/>
              <a:gd name="connsiteY0" fmla="*/ 127086 h 254171"/>
              <a:gd name="connsiteX1" fmla="*/ 127086 w 254171"/>
              <a:gd name="connsiteY1" fmla="*/ 0 h 254171"/>
              <a:gd name="connsiteX2" fmla="*/ 254172 w 254171"/>
              <a:gd name="connsiteY2" fmla="*/ 127086 h 254171"/>
              <a:gd name="connsiteX3" fmla="*/ 127086 w 254171"/>
              <a:gd name="connsiteY3" fmla="*/ 254172 h 254171"/>
              <a:gd name="connsiteX4" fmla="*/ 0 w 254171"/>
              <a:gd name="connsiteY4" fmla="*/ 127086 h 254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71" h="254171">
                <a:moveTo>
                  <a:pt x="0" y="127086"/>
                </a:moveTo>
                <a:cubicBezTo>
                  <a:pt x="0" y="56898"/>
                  <a:pt x="56898" y="0"/>
                  <a:pt x="127086" y="0"/>
                </a:cubicBezTo>
                <a:cubicBezTo>
                  <a:pt x="197274" y="0"/>
                  <a:pt x="254172" y="56898"/>
                  <a:pt x="254172" y="127086"/>
                </a:cubicBezTo>
                <a:cubicBezTo>
                  <a:pt x="254172" y="197274"/>
                  <a:pt x="197274" y="254172"/>
                  <a:pt x="127086" y="254172"/>
                </a:cubicBezTo>
                <a:cubicBezTo>
                  <a:pt x="56898" y="254172"/>
                  <a:pt x="0" y="197274"/>
                  <a:pt x="0" y="127086"/>
                </a:cubicBezTo>
                <a:close/>
              </a:path>
            </a:pathLst>
          </a:custGeom>
          <a:noFill/>
          <a:ln>
            <a:noFill/>
          </a:ln>
          <a:effectLst/>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0397" tIns="40397" rIns="40397" bIns="40397" numCol="1" spcCol="1270" anchor="ctr" anchorCtr="0">
            <a:noAutofit/>
          </a:bodyPr>
          <a:lstStyle/>
          <a:p>
            <a:pPr lvl="0" algn="ctr" defTabSz="222250">
              <a:lnSpc>
                <a:spcPct val="90000"/>
              </a:lnSpc>
              <a:spcBef>
                <a:spcPct val="0"/>
              </a:spcBef>
              <a:spcAft>
                <a:spcPct val="35000"/>
              </a:spcAft>
            </a:pPr>
            <a:r>
              <a:rPr lang="en-US" altLang="zh-CN" sz="2200" dirty="0" smtClean="0">
                <a:solidFill>
                  <a:srgbClr val="0000FF"/>
                </a:solidFill>
                <a:latin typeface="Broadway" pitchFamily="82" charset="0"/>
                <a:cs typeface="Times New Roman" pitchFamily="18" charset="0"/>
              </a:rPr>
              <a:t>12</a:t>
            </a:r>
            <a:endParaRPr lang="zh-CN" altLang="en-US" sz="2200" kern="1200" dirty="0">
              <a:solidFill>
                <a:srgbClr val="0000FF"/>
              </a:solidFill>
              <a:latin typeface="Broadway" pitchFamily="82" charset="0"/>
              <a:cs typeface="Times New Roman" pitchFamily="18" charset="0"/>
            </a:endParaRPr>
          </a:p>
        </p:txBody>
      </p:sp>
      <p:sp>
        <p:nvSpPr>
          <p:cNvPr id="18" name="矩形 17"/>
          <p:cNvSpPr/>
          <p:nvPr/>
        </p:nvSpPr>
        <p:spPr>
          <a:xfrm>
            <a:off x="351383" y="748690"/>
            <a:ext cx="8597865" cy="615746"/>
          </a:xfrm>
          <a:prstGeom prst="rect">
            <a:avLst/>
          </a:prstGeom>
        </p:spPr>
        <p:txBody>
          <a:bodyPr>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知</a:t>
            </a:r>
            <a:r>
              <a:rPr lang="en-US" altLang="zh-CN" sz="2600" i="1" kern="100" dirty="0">
                <a:latin typeface="Times New Roman"/>
                <a:ea typeface="华文细黑"/>
                <a:cs typeface="Courier New"/>
              </a:rPr>
              <a:t>k</a:t>
            </a:r>
            <a:r>
              <a:rPr lang="zh-CN" altLang="zh-CN" sz="2600" kern="100" dirty="0">
                <a:latin typeface="Times New Roman"/>
                <a:ea typeface="华文细黑"/>
                <a:cs typeface="Times New Roman"/>
              </a:rPr>
              <a:t>＝</a:t>
            </a:r>
            <a:r>
              <a:rPr lang="en-US" altLang="zh-CN" sz="2600" b="1" i="1" kern="100" dirty="0" err="1">
                <a:solidFill>
                  <a:srgbClr val="0000FF"/>
                </a:solidFill>
                <a:latin typeface="Times New Roman"/>
                <a:ea typeface="华文细黑"/>
                <a:cs typeface="Courier New"/>
              </a:rPr>
              <a:t>x</a:t>
            </a:r>
            <a:r>
              <a:rPr lang="en-US" altLang="zh-CN" sz="2600" kern="100" dirty="0" err="1">
                <a:latin typeface="Times New Roman"/>
                <a:ea typeface="华文细黑"/>
                <a:cs typeface="Courier New"/>
              </a:rPr>
              <a:t>·</a:t>
            </a:r>
            <a:r>
              <a:rPr lang="en-US" altLang="zh-CN" sz="2600" b="1" i="1" kern="100" dirty="0" err="1">
                <a:solidFill>
                  <a:srgbClr val="0000FF"/>
                </a:solidFill>
                <a:latin typeface="Times New Roman"/>
                <a:ea typeface="华文细黑"/>
                <a:cs typeface="Courier New"/>
              </a:rPr>
              <a:t>y</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66219846"/>
              </p:ext>
            </p:extLst>
          </p:nvPr>
        </p:nvGraphicFramePr>
        <p:xfrm>
          <a:off x="331994" y="1324754"/>
          <a:ext cx="8488363" cy="876300"/>
        </p:xfrm>
        <a:graphic>
          <a:graphicData uri="http://schemas.openxmlformats.org/presentationml/2006/ole">
            <p:oleObj spid="_x0000_s54317" name="文档" r:id="rId15" imgW="8487000" imgH="881949" progId="Word.Document.12">
              <p:embed/>
            </p:oleObj>
          </a:graphicData>
        </a:graphic>
      </p:graphicFrame>
      <p:graphicFrame>
        <p:nvGraphicFramePr>
          <p:cNvPr id="20" name="对象 19"/>
          <p:cNvGraphicFramePr>
            <a:graphicFrameLocks noChangeAspect="1"/>
          </p:cNvGraphicFramePr>
          <p:nvPr>
            <p:extLst>
              <p:ext uri="{D42A27DB-BD31-4B8C-83A1-F6EECF244321}">
                <p14:modId xmlns:p14="http://schemas.microsoft.com/office/powerpoint/2010/main" xmlns="" val="1349220284"/>
              </p:ext>
            </p:extLst>
          </p:nvPr>
        </p:nvGraphicFramePr>
        <p:xfrm>
          <a:off x="332109" y="1908438"/>
          <a:ext cx="8488363" cy="876300"/>
        </p:xfrm>
        <a:graphic>
          <a:graphicData uri="http://schemas.openxmlformats.org/presentationml/2006/ole">
            <p:oleObj spid="_x0000_s54318" name="文档" r:id="rId16" imgW="8487000" imgH="883751" progId="Word.Document.12">
              <p:embed/>
            </p:oleObj>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xmlns="" val="495056805"/>
              </p:ext>
            </p:extLst>
          </p:nvPr>
        </p:nvGraphicFramePr>
        <p:xfrm>
          <a:off x="343218" y="2509316"/>
          <a:ext cx="8488362" cy="998538"/>
        </p:xfrm>
        <a:graphic>
          <a:graphicData uri="http://schemas.openxmlformats.org/presentationml/2006/ole">
            <p:oleObj spid="_x0000_s54319" name="文档" r:id="rId17" imgW="8487000" imgH="1004852" progId="Word.Document.12">
              <p:embed/>
            </p:oleObj>
          </a:graphicData>
        </a:graphic>
      </p:graphicFrame>
      <p:sp>
        <p:nvSpPr>
          <p:cNvPr id="4" name="矩形 3"/>
          <p:cNvSpPr/>
          <p:nvPr/>
        </p:nvSpPr>
        <p:spPr>
          <a:xfrm>
            <a:off x="270977" y="3152006"/>
            <a:ext cx="8909535" cy="1892826"/>
          </a:xfrm>
          <a:prstGeom prst="rect">
            <a:avLst/>
          </a:prstGeom>
        </p:spPr>
        <p:txBody>
          <a:bodyPr>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80</a:t>
            </a:r>
            <a:r>
              <a:rPr lang="en-US" altLang="zh-CN" sz="2600" i="1" kern="100" dirty="0">
                <a:latin typeface="Times New Roman"/>
                <a:ea typeface="华文细黑"/>
                <a:cs typeface="Courier New"/>
              </a:rPr>
              <a:t>t</a:t>
            </a:r>
            <a:r>
              <a:rPr lang="en-US" altLang="zh-CN" sz="2600" kern="100" baseline="30000" dirty="0">
                <a:latin typeface="Times New Roman"/>
                <a:ea typeface="华文细黑"/>
                <a:cs typeface="Courier New"/>
              </a:rPr>
              <a:t>2</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356</a:t>
            </a:r>
            <a:r>
              <a:rPr lang="en-US" altLang="zh-CN" sz="2600" i="1" kern="100" dirty="0">
                <a:latin typeface="Times New Roman"/>
                <a:ea typeface="华文细黑"/>
                <a:cs typeface="Courier New"/>
              </a:rPr>
              <a:t>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80.</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由二次函数的图象，可知该函数在</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a:t>
            </a:r>
            <a:r>
              <a:rPr lang="en-US" altLang="zh-CN" sz="2600" kern="100" dirty="0">
                <a:latin typeface="宋体"/>
                <a:ea typeface="华文细黑"/>
                <a:cs typeface="Times New Roman"/>
              </a:rPr>
              <a:t>∞</a:t>
            </a:r>
            <a:r>
              <a:rPr lang="en-US" altLang="zh-CN" sz="2600" kern="100" dirty="0">
                <a:latin typeface="Times New Roman"/>
                <a:ea typeface="华文细黑"/>
                <a:cs typeface="Courier New"/>
              </a:rPr>
              <a:t>)</a:t>
            </a:r>
            <a:r>
              <a:rPr lang="zh-CN" altLang="zh-CN" sz="2600" kern="100" dirty="0">
                <a:latin typeface="Times New Roman"/>
                <a:ea typeface="华文细黑"/>
                <a:cs typeface="Times New Roman"/>
              </a:rPr>
              <a:t>上单调递增，</a:t>
            </a:r>
            <a:endParaRPr lang="zh-CN" altLang="zh-CN" sz="2600" kern="100" dirty="0">
              <a:latin typeface="宋体"/>
              <a:cs typeface="Courier New"/>
            </a:endParaRPr>
          </a:p>
          <a:p>
            <a:pPr algn="just">
              <a:lnSpc>
                <a:spcPct val="150000"/>
              </a:lnSpc>
              <a:spcAft>
                <a:spcPts val="0"/>
              </a:spcAft>
              <a:tabLst>
                <a:tab pos="1890395" algn="l"/>
              </a:tabLst>
            </a:pPr>
            <a:r>
              <a:rPr lang="zh-CN" altLang="zh-CN" sz="2600" kern="100" dirty="0">
                <a:latin typeface="Times New Roman"/>
                <a:ea typeface="华文细黑"/>
                <a:cs typeface="Times New Roman"/>
              </a:rPr>
              <a:t>所以当</a:t>
            </a:r>
            <a:r>
              <a:rPr lang="en-US" altLang="zh-CN" sz="2600" i="1" kern="100" dirty="0">
                <a:latin typeface="Times New Roman"/>
                <a:ea typeface="华文细黑"/>
                <a:cs typeface="Courier New"/>
              </a:rPr>
              <a:t>t</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1</a:t>
            </a:r>
            <a:r>
              <a:rPr lang="zh-CN" altLang="zh-CN" sz="2600" kern="100" dirty="0">
                <a:latin typeface="Times New Roman"/>
                <a:ea typeface="华文细黑"/>
                <a:cs typeface="Times New Roman"/>
              </a:rPr>
              <a:t>时，</a:t>
            </a:r>
            <a:r>
              <a:rPr lang="en-US" altLang="zh-CN" sz="2600" i="1" kern="100" dirty="0">
                <a:latin typeface="Times New Roman"/>
                <a:ea typeface="华文细黑"/>
                <a:cs typeface="Courier New"/>
              </a:rPr>
              <a:t>k</a:t>
            </a:r>
            <a:r>
              <a:rPr lang="zh-CN" altLang="zh-CN" sz="2600" kern="100" dirty="0">
                <a:latin typeface="Times New Roman"/>
                <a:ea typeface="华文细黑"/>
                <a:cs typeface="Times New Roman"/>
              </a:rPr>
              <a:t>取得最小值</a:t>
            </a:r>
            <a:r>
              <a:rPr lang="en-US" altLang="zh-CN" sz="2600" kern="100" dirty="0">
                <a:latin typeface="Times New Roman"/>
                <a:ea typeface="华文细黑"/>
                <a:cs typeface="Courier New"/>
              </a:rPr>
              <a:t>516</a:t>
            </a:r>
            <a:r>
              <a:rPr lang="en-US" altLang="zh-CN" sz="2600" kern="100" dirty="0" smtClean="0">
                <a:latin typeface="Times New Roman"/>
                <a:ea typeface="华文细黑"/>
                <a:cs typeface="Courier New"/>
              </a:rPr>
              <a:t>.</a:t>
            </a:r>
            <a:endParaRPr lang="zh-CN" altLang="zh-CN" sz="2600" kern="100" dirty="0">
              <a:effectLst/>
              <a:latin typeface="宋体"/>
              <a:cs typeface="Courier New"/>
            </a:endParaRPr>
          </a:p>
        </p:txBody>
      </p:sp>
      <p:pic>
        <p:nvPicPr>
          <p:cNvPr id="22" name="图片 21">
            <a:hlinkClick r:id="rId18" action="ppaction://hlinksldjump"/>
          </p:cNvPr>
          <p:cNvPicPr>
            <a:picLocks noChangeAspect="1"/>
          </p:cNvPicPr>
          <p:nvPr/>
        </p:nvPicPr>
        <p:blipFill>
          <a:blip r:embed="rId19" cstate="print">
            <a:extLst>
              <a:ext uri="{28A0092B-C50C-407E-A947-70E740481C1C}">
                <a14:useLocalDpi xmlns:a14="http://schemas.microsoft.com/office/drawing/2010/main" xmlns="" val="0"/>
              </a:ext>
            </a:extLst>
          </a:blip>
          <a:stretch>
            <a:fillRect/>
          </a:stretch>
        </p:blipFill>
        <p:spPr>
          <a:xfrm>
            <a:off x="8337988" y="4461953"/>
            <a:ext cx="762896" cy="656365"/>
          </a:xfrm>
          <a:prstGeom prst="rect">
            <a:avLst/>
          </a:prstGeom>
        </p:spPr>
      </p:pic>
    </p:spTree>
    <p:extLst>
      <p:ext uri="{BB962C8B-B14F-4D97-AF65-F5344CB8AC3E}">
        <p14:creationId xmlns:p14="http://schemas.microsoft.com/office/powerpoint/2010/main" xmlns="" val="3633278380"/>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blinds(horizontal)">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linds(horizontal)">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blinds(horizontal)">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blinds(horizontal)">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blinds(horizontal)">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3290" y="-5298"/>
            <a:ext cx="8683844" cy="1203871"/>
          </a:xfrm>
          <a:prstGeom prst="rect">
            <a:avLst/>
          </a:prstGeom>
        </p:spPr>
        <p:txBody>
          <a:bodyPr>
            <a:spAutoFit/>
          </a:bodyPr>
          <a:lstStyle/>
          <a:p>
            <a:pPr algn="just">
              <a:lnSpc>
                <a:spcPct val="150000"/>
              </a:lnSpc>
              <a:spcAft>
                <a:spcPts val="0"/>
              </a:spcAft>
            </a:pPr>
            <a:r>
              <a:rPr lang="en-US" altLang="zh-CN" sz="2600" kern="100" dirty="0">
                <a:latin typeface="Times New Roman"/>
                <a:ea typeface="华文细黑"/>
              </a:rPr>
              <a:t>(2)</a:t>
            </a:r>
            <a:r>
              <a:rPr lang="zh-CN" altLang="zh-CN" sz="2600" kern="100" dirty="0">
                <a:latin typeface="Times New Roman"/>
                <a:ea typeface="华文细黑"/>
                <a:cs typeface="Times New Roman"/>
              </a:rPr>
              <a:t>已知圆</a:t>
            </a:r>
            <a:r>
              <a:rPr lang="en-US" altLang="zh-CN" sz="2600" i="1" kern="100" dirty="0">
                <a:latin typeface="Times New Roman"/>
                <a:ea typeface="华文细黑"/>
              </a:rPr>
              <a:t>O</a:t>
            </a:r>
            <a:r>
              <a:rPr lang="zh-CN" altLang="zh-CN" sz="2600" kern="100" dirty="0">
                <a:latin typeface="Times New Roman"/>
                <a:ea typeface="华文细黑"/>
                <a:cs typeface="Times New Roman"/>
              </a:rPr>
              <a:t>的半径为</a:t>
            </a:r>
            <a:r>
              <a:rPr lang="en-US" altLang="zh-CN" sz="2600" kern="100" dirty="0">
                <a:latin typeface="Times New Roman"/>
                <a:ea typeface="华文细黑"/>
              </a:rPr>
              <a:t>1</a:t>
            </a:r>
            <a:r>
              <a:rPr lang="zh-CN" altLang="zh-CN" sz="2600" kern="100" dirty="0">
                <a:latin typeface="Times New Roman"/>
                <a:ea typeface="华文细黑"/>
                <a:cs typeface="Times New Roman"/>
              </a:rPr>
              <a:t>，</a:t>
            </a:r>
            <a:r>
              <a:rPr lang="en-US" altLang="zh-CN" sz="2600" i="1" kern="100" dirty="0">
                <a:latin typeface="Times New Roman"/>
                <a:ea typeface="华文细黑"/>
              </a:rPr>
              <a:t>PA</a:t>
            </a:r>
            <a:r>
              <a:rPr lang="zh-CN" altLang="zh-CN" sz="2600" kern="100" dirty="0">
                <a:latin typeface="Times New Roman"/>
                <a:ea typeface="华文细黑"/>
                <a:cs typeface="Times New Roman"/>
              </a:rPr>
              <a:t>，</a:t>
            </a:r>
            <a:r>
              <a:rPr lang="en-US" altLang="zh-CN" sz="2600" i="1" kern="100" dirty="0">
                <a:latin typeface="Times New Roman"/>
                <a:ea typeface="华文细黑"/>
              </a:rPr>
              <a:t>PB</a:t>
            </a:r>
            <a:r>
              <a:rPr lang="zh-CN" altLang="zh-CN" sz="2600" kern="100" dirty="0">
                <a:latin typeface="Times New Roman"/>
                <a:ea typeface="华文细黑"/>
                <a:cs typeface="Times New Roman"/>
              </a:rPr>
              <a:t>为该圆的两条切线，</a:t>
            </a:r>
            <a:r>
              <a:rPr lang="en-US" altLang="zh-CN" sz="2600" i="1" kern="100" dirty="0">
                <a:latin typeface="Times New Roman"/>
                <a:ea typeface="华文细黑"/>
              </a:rPr>
              <a:t>A</a:t>
            </a:r>
            <a:r>
              <a:rPr lang="zh-CN" altLang="zh-CN" sz="2600" kern="100" dirty="0">
                <a:latin typeface="Times New Roman"/>
                <a:ea typeface="华文细黑"/>
                <a:cs typeface="Times New Roman"/>
              </a:rPr>
              <a:t>，</a:t>
            </a:r>
            <a:r>
              <a:rPr lang="en-US" altLang="zh-CN" sz="2600" i="1" kern="100" dirty="0">
                <a:latin typeface="Times New Roman"/>
                <a:ea typeface="华文细黑"/>
              </a:rPr>
              <a:t>B</a:t>
            </a:r>
            <a:r>
              <a:rPr lang="zh-CN" altLang="zh-CN" sz="2600" kern="100" dirty="0">
                <a:latin typeface="Times New Roman"/>
                <a:ea typeface="华文细黑"/>
                <a:cs typeface="Times New Roman"/>
              </a:rPr>
              <a:t>为切点，</a:t>
            </a:r>
            <a:endParaRPr lang="zh-CN" altLang="zh-CN" sz="26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1211282711"/>
              </p:ext>
            </p:extLst>
          </p:nvPr>
        </p:nvGraphicFramePr>
        <p:xfrm>
          <a:off x="312480" y="1298466"/>
          <a:ext cx="5822950" cy="1385888"/>
        </p:xfrm>
        <a:graphic>
          <a:graphicData uri="http://schemas.openxmlformats.org/presentationml/2006/ole">
            <p:oleObj spid="_x0000_s3458" name="文档" r:id="rId3" imgW="5821025" imgH="1391583"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2175809626"/>
              </p:ext>
            </p:extLst>
          </p:nvPr>
        </p:nvGraphicFramePr>
        <p:xfrm>
          <a:off x="1468036" y="464850"/>
          <a:ext cx="5821363" cy="944562"/>
        </p:xfrm>
        <a:graphic>
          <a:graphicData uri="http://schemas.openxmlformats.org/presentationml/2006/ole">
            <p:oleObj spid="_x0000_s3459" name="文档" r:id="rId4" imgW="5821025" imgH="945743"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4033036877"/>
              </p:ext>
            </p:extLst>
          </p:nvPr>
        </p:nvGraphicFramePr>
        <p:xfrm>
          <a:off x="251520" y="2416686"/>
          <a:ext cx="7499350" cy="1012825"/>
        </p:xfrm>
        <a:graphic>
          <a:graphicData uri="http://schemas.openxmlformats.org/presentationml/2006/ole">
            <p:oleObj spid="_x0000_s3460" name="文档" r:id="rId5" imgW="7496976" imgH="1014584"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2126862577"/>
              </p:ext>
            </p:extLst>
          </p:nvPr>
        </p:nvGraphicFramePr>
        <p:xfrm>
          <a:off x="241002" y="3098666"/>
          <a:ext cx="7499350" cy="1012825"/>
        </p:xfrm>
        <a:graphic>
          <a:graphicData uri="http://schemas.openxmlformats.org/presentationml/2006/ole">
            <p:oleObj spid="_x0000_s3461" name="文档" r:id="rId6" imgW="7496976" imgH="1015665"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1511410693"/>
              </p:ext>
            </p:extLst>
          </p:nvPr>
        </p:nvGraphicFramePr>
        <p:xfrm>
          <a:off x="213420" y="3602722"/>
          <a:ext cx="7497762" cy="1784350"/>
        </p:xfrm>
        <a:graphic>
          <a:graphicData uri="http://schemas.openxmlformats.org/presentationml/2006/ole">
            <p:oleObj spid="_x0000_s3462" name="文档" r:id="rId7" imgW="7496976" imgH="1790569" progId="Word.Document.12">
              <p:embed/>
            </p:oleObj>
          </a:graphicData>
        </a:graphic>
      </p:graphicFrame>
    </p:spTree>
    <p:extLst>
      <p:ext uri="{BB962C8B-B14F-4D97-AF65-F5344CB8AC3E}">
        <p14:creationId xmlns:p14="http://schemas.microsoft.com/office/powerpoint/2010/main" xmlns="" val="1018791597"/>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xmlns="" val="2564741743"/>
              </p:ext>
            </p:extLst>
          </p:nvPr>
        </p:nvGraphicFramePr>
        <p:xfrm>
          <a:off x="306214" y="255290"/>
          <a:ext cx="5821362" cy="944562"/>
        </p:xfrm>
        <a:graphic>
          <a:graphicData uri="http://schemas.openxmlformats.org/presentationml/2006/ole">
            <p:oleObj spid="_x0000_s4639" name="文档" r:id="rId3" imgW="5821025" imgH="947185" progId="Word.Document.12">
              <p:embed/>
            </p:oleObj>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xmlns="" val="4103531685"/>
              </p:ext>
            </p:extLst>
          </p:nvPr>
        </p:nvGraphicFramePr>
        <p:xfrm>
          <a:off x="3484260" y="159529"/>
          <a:ext cx="3041650" cy="1165225"/>
        </p:xfrm>
        <a:graphic>
          <a:graphicData uri="http://schemas.openxmlformats.org/presentationml/2006/ole">
            <p:oleObj spid="_x0000_s4640" name="文档" r:id="rId4" imgW="3040882" imgH="1172587"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1445764418"/>
              </p:ext>
            </p:extLst>
          </p:nvPr>
        </p:nvGraphicFramePr>
        <p:xfrm>
          <a:off x="306214" y="1119386"/>
          <a:ext cx="5821362" cy="1165225"/>
        </p:xfrm>
        <a:graphic>
          <a:graphicData uri="http://schemas.openxmlformats.org/presentationml/2006/ole">
            <p:oleObj spid="_x0000_s4641" name="文档" r:id="rId5" imgW="5821025" imgH="1172808" progId="Word.Document.12">
              <p:embed/>
            </p:oleObj>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xmlns="" val="3498255764"/>
              </p:ext>
            </p:extLst>
          </p:nvPr>
        </p:nvGraphicFramePr>
        <p:xfrm>
          <a:off x="306214" y="2055936"/>
          <a:ext cx="5821362" cy="1165225"/>
        </p:xfrm>
        <a:graphic>
          <a:graphicData uri="http://schemas.openxmlformats.org/presentationml/2006/ole">
            <p:oleObj spid="_x0000_s4642" name="文档" r:id="rId6" imgW="5821025" imgH="1174610" progId="Word.Document.12">
              <p:embed/>
            </p:oleObj>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xmlns="" val="3928735289"/>
              </p:ext>
            </p:extLst>
          </p:nvPr>
        </p:nvGraphicFramePr>
        <p:xfrm>
          <a:off x="306214" y="2920032"/>
          <a:ext cx="5821362" cy="731838"/>
        </p:xfrm>
        <a:graphic>
          <a:graphicData uri="http://schemas.openxmlformats.org/presentationml/2006/ole">
            <p:oleObj spid="_x0000_s4643" name="文档" r:id="rId7" imgW="5821025" imgH="732374" progId="Word.Document.12">
              <p:embed/>
            </p:oleObj>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xmlns="" val="1345997447"/>
              </p:ext>
            </p:extLst>
          </p:nvPr>
        </p:nvGraphicFramePr>
        <p:xfrm>
          <a:off x="306214" y="3639666"/>
          <a:ext cx="5822950" cy="730250"/>
        </p:xfrm>
        <a:graphic>
          <a:graphicData uri="http://schemas.openxmlformats.org/presentationml/2006/ole">
            <p:oleObj spid="_x0000_s4644" name="文档" r:id="rId8" imgW="5821025" imgH="732735" progId="Word.Document.12">
              <p:embed/>
            </p:oleObj>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xmlns="" val="3066875471"/>
              </p:ext>
            </p:extLst>
          </p:nvPr>
        </p:nvGraphicFramePr>
        <p:xfrm>
          <a:off x="306214" y="4215730"/>
          <a:ext cx="5821362" cy="876300"/>
        </p:xfrm>
        <a:graphic>
          <a:graphicData uri="http://schemas.openxmlformats.org/presentationml/2006/ole">
            <p:oleObj spid="_x0000_s4645" name="文档" r:id="rId9" imgW="5821025" imgH="877984" progId="Word.Document.12">
              <p:embed/>
            </p:oleObj>
          </a:graphicData>
        </a:graphic>
      </p:graphicFrame>
    </p:spTree>
    <p:extLst>
      <p:ext uri="{BB962C8B-B14F-4D97-AF65-F5344CB8AC3E}">
        <p14:creationId xmlns:p14="http://schemas.microsoft.com/office/powerpoint/2010/main" xmlns="" val="3586884030"/>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94615" y="627534"/>
            <a:ext cx="8597865" cy="616579"/>
          </a:xfrm>
          <a:prstGeom prst="rect">
            <a:avLst/>
          </a:prstGeom>
        </p:spPr>
        <p:txBody>
          <a:bodyPr>
            <a:spAutoFit/>
          </a:bodyPr>
          <a:lstStyle/>
          <a:p>
            <a:pPr algn="just">
              <a:lnSpc>
                <a:spcPct val="150000"/>
              </a:lnSpc>
              <a:spcAft>
                <a:spcPts val="0"/>
              </a:spcAft>
              <a:tabLst>
                <a:tab pos="1890395" algn="l"/>
              </a:tabLst>
            </a:pPr>
            <a:r>
              <a:rPr lang="zh-CN" altLang="zh-CN" sz="2600" kern="100" dirty="0">
                <a:latin typeface="Times New Roman"/>
                <a:ea typeface="华文细黑"/>
                <a:cs typeface="Times New Roman"/>
              </a:rPr>
              <a:t>方法二　设</a:t>
            </a:r>
            <a:r>
              <a:rPr lang="en-US" altLang="zh-CN" sz="2600" kern="100" dirty="0">
                <a:latin typeface="宋体"/>
                <a:ea typeface="华文细黑"/>
                <a:cs typeface="Times New Roman"/>
              </a:rPr>
              <a:t>∠</a:t>
            </a:r>
            <a:r>
              <a:rPr lang="en-US" altLang="zh-CN" sz="2600" i="1" kern="100" dirty="0">
                <a:latin typeface="Times New Roman"/>
                <a:ea typeface="华文细黑"/>
                <a:cs typeface="Courier New"/>
              </a:rPr>
              <a:t>APB</a:t>
            </a:r>
            <a:r>
              <a:rPr lang="zh-CN" altLang="zh-CN" sz="2600" kern="100" dirty="0">
                <a:latin typeface="Times New Roman"/>
                <a:ea typeface="华文细黑"/>
                <a:cs typeface="Times New Roman"/>
              </a:rPr>
              <a:t>＝</a:t>
            </a:r>
            <a:r>
              <a:rPr lang="en-US" altLang="zh-CN" sz="2600" i="1" kern="100" dirty="0">
                <a:latin typeface="Times New Roman"/>
                <a:ea typeface="华文细黑"/>
                <a:cs typeface="Courier New"/>
              </a:rPr>
              <a:t>θ</a:t>
            </a:r>
            <a:r>
              <a:rPr lang="zh-CN" altLang="zh-CN" sz="2600" kern="100" dirty="0">
                <a:latin typeface="Times New Roman"/>
                <a:ea typeface="华文细黑"/>
                <a:cs typeface="Times New Roman"/>
              </a:rPr>
              <a:t>，</a:t>
            </a:r>
            <a:r>
              <a:rPr lang="en-US" altLang="zh-CN" sz="2600" kern="100" dirty="0">
                <a:latin typeface="Times New Roman"/>
                <a:ea typeface="华文细黑"/>
                <a:cs typeface="Courier New"/>
              </a:rPr>
              <a:t>0&lt;</a:t>
            </a:r>
            <a:r>
              <a:rPr lang="en-US" altLang="zh-CN" sz="2600" i="1" kern="100" dirty="0">
                <a:latin typeface="Times New Roman"/>
                <a:ea typeface="华文细黑"/>
                <a:cs typeface="Courier New"/>
              </a:rPr>
              <a:t>θ</a:t>
            </a:r>
            <a:r>
              <a:rPr lang="en-US" altLang="zh-CN" sz="2600" kern="100" dirty="0">
                <a:latin typeface="Times New Roman"/>
                <a:ea typeface="华文细黑"/>
                <a:cs typeface="Courier New"/>
              </a:rPr>
              <a:t>&lt;π</a:t>
            </a:r>
            <a:r>
              <a:rPr lang="zh-CN" altLang="zh-CN" sz="2600" kern="100" dirty="0" smtClean="0">
                <a:latin typeface="Times New Roman"/>
                <a:ea typeface="华文细黑"/>
                <a:cs typeface="Times New Roman"/>
              </a:rPr>
              <a:t>，</a:t>
            </a:r>
            <a:endParaRPr lang="zh-CN" altLang="zh-CN" sz="26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xmlns="" val="295069665"/>
              </p:ext>
            </p:extLst>
          </p:nvPr>
        </p:nvGraphicFramePr>
        <p:xfrm>
          <a:off x="395536" y="1419622"/>
          <a:ext cx="3040062" cy="1393825"/>
        </p:xfrm>
        <a:graphic>
          <a:graphicData uri="http://schemas.openxmlformats.org/presentationml/2006/ole">
            <p:oleObj spid="_x0000_s5352" name="文档" r:id="rId3" imgW="3040882" imgH="1398307" progId="Word.Document.12">
              <p:embed/>
            </p:oleObj>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xmlns="" val="1856618876"/>
              </p:ext>
            </p:extLst>
          </p:nvPr>
        </p:nvGraphicFramePr>
        <p:xfrm>
          <a:off x="395536" y="2643758"/>
          <a:ext cx="3040062" cy="1393825"/>
        </p:xfrm>
        <a:graphic>
          <a:graphicData uri="http://schemas.openxmlformats.org/presentationml/2006/ole">
            <p:oleObj spid="_x0000_s5353" name="文档" r:id="rId4" imgW="3040882" imgH="1400831" progId="Word.Document.12">
              <p:embed/>
            </p:oleObj>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xmlns="" val="131261296"/>
              </p:ext>
            </p:extLst>
          </p:nvPr>
        </p:nvGraphicFramePr>
        <p:xfrm>
          <a:off x="364084" y="3482181"/>
          <a:ext cx="3040062" cy="1393825"/>
        </p:xfrm>
        <a:graphic>
          <a:graphicData uri="http://schemas.openxmlformats.org/presentationml/2006/ole">
            <p:oleObj spid="_x0000_s5354" name="文档" r:id="rId5" imgW="3040882" imgH="1402273" progId="Word.Document.12">
              <p:embed/>
            </p:oleObj>
          </a:graphicData>
        </a:graphic>
      </p:graphicFrame>
    </p:spTree>
    <p:extLst>
      <p:ext uri="{BB962C8B-B14F-4D97-AF65-F5344CB8AC3E}">
        <p14:creationId xmlns:p14="http://schemas.microsoft.com/office/powerpoint/2010/main" xmlns="" val="3454772919"/>
      </p:ext>
    </p:extLst>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4459</TotalTime>
  <Words>1502</Words>
  <Application>Microsoft Office PowerPoint</Application>
  <PresentationFormat>全屏显示(16:9)</PresentationFormat>
  <Paragraphs>489</Paragraphs>
  <Slides>60</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60</vt:i4>
      </vt:variant>
    </vt:vector>
  </HeadingPairs>
  <TitlesOfParts>
    <vt:vector size="62" baseType="lpstr">
      <vt:lpstr>Office 主题</vt:lpstr>
      <vt:lpstr>文档</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幻灯片 53</vt:lpstr>
      <vt:lpstr>幻灯片 54</vt:lpstr>
      <vt:lpstr>幻灯片 55</vt:lpstr>
      <vt:lpstr>幻灯片 56</vt:lpstr>
      <vt:lpstr>幻灯片 57</vt:lpstr>
      <vt:lpstr>幻灯片 58</vt:lpstr>
      <vt:lpstr>幻灯片 59</vt:lpstr>
      <vt:lpstr>幻灯片 60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XKW</cp:lastModifiedBy>
  <cp:revision>708</cp:revision>
  <dcterms:modified xsi:type="dcterms:W3CDTF">2016-03-03T01:01:46Z</dcterms:modified>
</cp:coreProperties>
</file>

<file path=docProps/thumbnail.jpeg>
</file>